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611420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73D910-1138-4381-9B8D-949A6D83ABFD}" type="datetimeFigureOut">
              <a:rPr lang="ru-RU" smtClean="0"/>
              <a:t>21.09.2020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3132248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27331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2610101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4001816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464066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2530991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4213969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698873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61158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73D910-1138-4381-9B8D-949A6D83ABFD}" type="datetimeFigureOut">
              <a:rPr lang="ru-RU" smtClean="0"/>
              <a:t>21.09.2020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1873462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73D910-1138-4381-9B8D-949A6D83ABFD}" type="datetimeFigureOut">
              <a:rPr lang="ru-RU" smtClean="0"/>
              <a:t>21.09.2020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302739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73D910-1138-4381-9B8D-949A6D83ABFD}" type="datetimeFigureOut">
              <a:rPr lang="ru-RU" smtClean="0"/>
              <a:t>21.09.2020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1135593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73D910-1138-4381-9B8D-949A6D83ABFD}" type="datetimeFigureOut">
              <a:rPr lang="ru-RU" smtClean="0"/>
              <a:t>21.09.2020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2680916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73D910-1138-4381-9B8D-949A6D83ABFD}" type="datetimeFigureOut">
              <a:rPr lang="ru-RU" smtClean="0"/>
              <a:t>21.09.2020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3586528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73D910-1138-4381-9B8D-949A6D83ABFD}" type="datetimeFigureOut">
              <a:rPr lang="ru-RU" smtClean="0"/>
              <a:t>21.09.2020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3620460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73D910-1138-4381-9B8D-949A6D83ABFD}" type="datetimeFigureOut">
              <a:rPr lang="ru-RU" smtClean="0"/>
              <a:t>21.09.2020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E7C8083-4962-44B8-B870-283F0C2281B7}" type="slidenum">
              <a:rPr lang="ru-RU" smtClean="0"/>
              <a:t>‹#›</a:t>
            </a:fld>
            <a:endParaRPr lang="ru-RU"/>
          </a:p>
        </p:txBody>
      </p:sp>
    </p:spTree>
    <p:extLst>
      <p:ext uri="{BB962C8B-B14F-4D97-AF65-F5344CB8AC3E}">
        <p14:creationId xmlns:p14="http://schemas.microsoft.com/office/powerpoint/2010/main" val="1615565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73D910-1138-4381-9B8D-949A6D83ABFD}" type="datetimeFigureOut">
              <a:rPr lang="ru-RU" smtClean="0"/>
              <a:t>21.09.2020</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7C8083-4962-44B8-B870-283F0C2281B7}" type="slidenum">
              <a:rPr lang="ru-RU" smtClean="0"/>
              <a:t>‹#›</a:t>
            </a:fld>
            <a:endParaRPr lang="ru-RU"/>
          </a:p>
        </p:txBody>
      </p:sp>
    </p:spTree>
    <p:extLst>
      <p:ext uri="{BB962C8B-B14F-4D97-AF65-F5344CB8AC3E}">
        <p14:creationId xmlns:p14="http://schemas.microsoft.com/office/powerpoint/2010/main" val="16884368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0031" y="2042160"/>
            <a:ext cx="10018713" cy="1752599"/>
          </a:xfrm>
        </p:spPr>
        <p:txBody>
          <a:bodyPr/>
          <a:lstStyle/>
          <a:p>
            <a:r>
              <a:rPr lang="kk-KZ" b="1" dirty="0">
                <a:solidFill>
                  <a:srgbClr val="FF0000"/>
                </a:solidFill>
              </a:rPr>
              <a:t>Шоттар жүйесі және екі жақты жазу</a:t>
            </a:r>
            <a:r>
              <a:rPr lang="ru-RU" dirty="0">
                <a:solidFill>
                  <a:srgbClr val="FF0000"/>
                </a:solidFill>
              </a:rPr>
              <a:t/>
            </a:r>
            <a:br>
              <a:rPr lang="ru-RU" dirty="0">
                <a:solidFill>
                  <a:srgbClr val="FF0000"/>
                </a:solidFill>
              </a:rPr>
            </a:br>
            <a:endParaRPr lang="ru-RU" dirty="0">
              <a:solidFill>
                <a:srgbClr val="FF0000"/>
              </a:solidFill>
            </a:endParaRPr>
          </a:p>
        </p:txBody>
      </p:sp>
      <p:sp>
        <p:nvSpPr>
          <p:cNvPr id="4" name="Заголовок 1"/>
          <p:cNvSpPr txBox="1">
            <a:spLocks/>
          </p:cNvSpPr>
          <p:nvPr/>
        </p:nvSpPr>
        <p:spPr>
          <a:xfrm>
            <a:off x="6111240" y="4160520"/>
            <a:ext cx="5745480"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k-KZ" b="1" dirty="0" smtClean="0">
                <a:solidFill>
                  <a:srgbClr val="FF0000"/>
                </a:solidFill>
              </a:rPr>
              <a:t>Лекция 4</a:t>
            </a:r>
            <a:endParaRPr lang="ru-RU" dirty="0">
              <a:solidFill>
                <a:srgbClr val="FF0000"/>
              </a:solidFill>
            </a:endParaRPr>
          </a:p>
        </p:txBody>
      </p:sp>
    </p:spTree>
    <p:extLst>
      <p:ext uri="{BB962C8B-B14F-4D97-AF65-F5344CB8AC3E}">
        <p14:creationId xmlns:p14="http://schemas.microsoft.com/office/powerpoint/2010/main" val="3932156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274321"/>
            <a:ext cx="10018713" cy="944880"/>
          </a:xfrm>
        </p:spPr>
        <p:txBody>
          <a:bodyPr>
            <a:normAutofit/>
          </a:bodyPr>
          <a:lstStyle/>
          <a:p>
            <a:r>
              <a:rPr lang="kk-KZ" dirty="0" smtClean="0">
                <a:solidFill>
                  <a:srgbClr val="FF0000"/>
                </a:solidFill>
              </a:rPr>
              <a:t>Жинақтау және талдау шоттары</a:t>
            </a:r>
            <a:endParaRPr lang="ru-RU" dirty="0">
              <a:solidFill>
                <a:srgbClr val="FF0000"/>
              </a:solidFill>
            </a:endParaRPr>
          </a:p>
        </p:txBody>
      </p:sp>
      <p:sp>
        <p:nvSpPr>
          <p:cNvPr id="4" name="Объект 3"/>
          <p:cNvSpPr>
            <a:spLocks noGrp="1"/>
          </p:cNvSpPr>
          <p:nvPr>
            <p:ph idx="1"/>
          </p:nvPr>
        </p:nvSpPr>
        <p:spPr>
          <a:xfrm>
            <a:off x="1484311" y="1432561"/>
            <a:ext cx="10189529" cy="5654040"/>
          </a:xfrm>
        </p:spPr>
        <p:txBody>
          <a:bodyPr>
            <a:normAutofit fontScale="77500" lnSpcReduction="20000"/>
          </a:bodyPr>
          <a:lstStyle/>
          <a:p>
            <a:pPr algn="just"/>
            <a:r>
              <a:rPr lang="ru-MD" i="1" dirty="0" err="1">
                <a:solidFill>
                  <a:srgbClr val="FF0000"/>
                </a:solidFill>
              </a:rPr>
              <a:t>Жинақтау</a:t>
            </a:r>
            <a:r>
              <a:rPr lang="ru-MD" i="1" dirty="0">
                <a:solidFill>
                  <a:srgbClr val="FF0000"/>
                </a:solidFill>
              </a:rPr>
              <a:t> </a:t>
            </a:r>
            <a:r>
              <a:rPr lang="ru-MD" i="1" dirty="0" err="1">
                <a:solidFill>
                  <a:srgbClr val="FF0000"/>
                </a:solidFill>
              </a:rPr>
              <a:t>шоттары</a:t>
            </a:r>
            <a:r>
              <a:rPr lang="ru-MD" dirty="0">
                <a:solidFill>
                  <a:srgbClr val="FF0000"/>
                </a:solidFill>
              </a:rPr>
              <a:t> </a:t>
            </a:r>
            <a:r>
              <a:rPr lang="ru-MD" dirty="0" err="1"/>
              <a:t>дегеніміз</a:t>
            </a:r>
            <a:r>
              <a:rPr lang="ru-MD" dirty="0"/>
              <a:t> </a:t>
            </a:r>
            <a:r>
              <a:rPr lang="ru-MD" dirty="0" err="1"/>
              <a:t>шаруашылық</a:t>
            </a:r>
            <a:r>
              <a:rPr lang="ru-MD" dirty="0"/>
              <a:t> </a:t>
            </a:r>
            <a:r>
              <a:rPr lang="ru-MD" dirty="0" err="1"/>
              <a:t>құралдары</a:t>
            </a:r>
            <a:r>
              <a:rPr lang="ru-MD" dirty="0"/>
              <a:t> мен </a:t>
            </a:r>
            <a:r>
              <a:rPr lang="ru-MD" dirty="0" err="1"/>
              <a:t>олардың</a:t>
            </a:r>
            <a:r>
              <a:rPr lang="ru-MD" dirty="0"/>
              <a:t> </a:t>
            </a:r>
            <a:r>
              <a:rPr lang="ru-MD" dirty="0" err="1"/>
              <a:t>құрылу</a:t>
            </a:r>
            <a:r>
              <a:rPr lang="ru-MD" dirty="0"/>
              <a:t> </a:t>
            </a:r>
            <a:r>
              <a:rPr lang="ru-MD" dirty="0" err="1"/>
              <a:t>көздері</a:t>
            </a:r>
            <a:r>
              <a:rPr lang="ru-MD" dirty="0"/>
              <a:t>, </a:t>
            </a:r>
            <a:r>
              <a:rPr lang="ru-MD" dirty="0" err="1"/>
              <a:t>шаруашылық</a:t>
            </a:r>
            <a:r>
              <a:rPr lang="ru-MD" dirty="0"/>
              <a:t> </a:t>
            </a:r>
            <a:r>
              <a:rPr lang="ru-MD" dirty="0" err="1"/>
              <a:t>әрекеттерін</a:t>
            </a:r>
            <a:r>
              <a:rPr lang="ru-MD" dirty="0"/>
              <a:t> </a:t>
            </a:r>
            <a:r>
              <a:rPr lang="ru-MD" dirty="0" err="1"/>
              <a:t>жеке</a:t>
            </a:r>
            <a:r>
              <a:rPr lang="ru-MD" dirty="0"/>
              <a:t> </a:t>
            </a:r>
            <a:r>
              <a:rPr lang="ru-MD" dirty="0" err="1"/>
              <a:t>элементтерге</a:t>
            </a:r>
            <a:r>
              <a:rPr lang="ru-MD" dirty="0"/>
              <a:t> </a:t>
            </a:r>
            <a:r>
              <a:rPr lang="ru-MD" dirty="0" err="1"/>
              <a:t>бөлмей</a:t>
            </a:r>
            <a:r>
              <a:rPr lang="ru-MD" dirty="0"/>
              <a:t> </a:t>
            </a:r>
            <a:r>
              <a:rPr lang="ru-MD" dirty="0" err="1"/>
              <a:t>жалпылама</a:t>
            </a:r>
            <a:r>
              <a:rPr lang="ru-MD" dirty="0"/>
              <a:t> </a:t>
            </a:r>
            <a:r>
              <a:rPr lang="ru-MD" dirty="0" err="1"/>
              <a:t>көрсетуге</a:t>
            </a:r>
            <a:r>
              <a:rPr lang="ru-MD" dirty="0"/>
              <a:t> </a:t>
            </a:r>
            <a:r>
              <a:rPr lang="ru-MD" dirty="0" err="1"/>
              <a:t>арналған</a:t>
            </a:r>
            <a:r>
              <a:rPr lang="ru-MD" dirty="0"/>
              <a:t> </a:t>
            </a:r>
            <a:r>
              <a:rPr lang="ru-MD" dirty="0" err="1"/>
              <a:t>және</a:t>
            </a:r>
            <a:r>
              <a:rPr lang="ru-MD" dirty="0"/>
              <a:t> тек </a:t>
            </a:r>
            <a:r>
              <a:rPr lang="ru-MD" dirty="0" err="1"/>
              <a:t>ақшалай</a:t>
            </a:r>
            <a:r>
              <a:rPr lang="ru-MD" dirty="0"/>
              <a:t> </a:t>
            </a:r>
            <a:r>
              <a:rPr lang="ru-MD" dirty="0" err="1"/>
              <a:t>өлшемде</a:t>
            </a:r>
            <a:r>
              <a:rPr lang="ru-MD" dirty="0"/>
              <a:t> </a:t>
            </a:r>
            <a:r>
              <a:rPr lang="ru-MD" dirty="0" err="1"/>
              <a:t>ғана</a:t>
            </a:r>
            <a:r>
              <a:rPr lang="ru-MD" dirty="0"/>
              <a:t> </a:t>
            </a:r>
            <a:r>
              <a:rPr lang="ru-MD" dirty="0" err="1"/>
              <a:t>көрсетілетін</a:t>
            </a:r>
            <a:r>
              <a:rPr lang="ru-MD" dirty="0"/>
              <a:t> </a:t>
            </a:r>
            <a:r>
              <a:rPr lang="ru-MD" dirty="0" err="1"/>
              <a:t>шоттар</a:t>
            </a:r>
            <a:r>
              <a:rPr lang="ru-MD" dirty="0"/>
              <a:t>.</a:t>
            </a:r>
            <a:endParaRPr lang="ru-RU" dirty="0"/>
          </a:p>
          <a:p>
            <a:pPr algn="just"/>
            <a:r>
              <a:rPr lang="ru-MD" dirty="0" err="1"/>
              <a:t>Осындай</a:t>
            </a:r>
            <a:r>
              <a:rPr lang="ru-MD" dirty="0"/>
              <a:t> </a:t>
            </a:r>
            <a:r>
              <a:rPr lang="ru-MD" dirty="0" err="1"/>
              <a:t>шоттармен</a:t>
            </a:r>
            <a:r>
              <a:rPr lang="ru-MD" dirty="0"/>
              <a:t> </a:t>
            </a:r>
            <a:r>
              <a:rPr lang="ru-MD" dirty="0" err="1"/>
              <a:t>жүргізілетін</a:t>
            </a:r>
            <a:r>
              <a:rPr lang="ru-MD" dirty="0"/>
              <a:t> </a:t>
            </a:r>
            <a:r>
              <a:rPr lang="ru-MD" dirty="0" err="1"/>
              <a:t>есеп</a:t>
            </a:r>
            <a:r>
              <a:rPr lang="ru-MD" dirty="0"/>
              <a:t> </a:t>
            </a:r>
            <a:r>
              <a:rPr lang="ru-MD" i="1" dirty="0" err="1">
                <a:solidFill>
                  <a:srgbClr val="FF0000"/>
                </a:solidFill>
              </a:rPr>
              <a:t>жинақтау</a:t>
            </a:r>
            <a:r>
              <a:rPr lang="ru-MD" i="1" dirty="0">
                <a:solidFill>
                  <a:srgbClr val="FF0000"/>
                </a:solidFill>
              </a:rPr>
              <a:t> </a:t>
            </a:r>
            <a:r>
              <a:rPr lang="ru-MD" i="1" dirty="0" err="1">
                <a:solidFill>
                  <a:srgbClr val="FF0000"/>
                </a:solidFill>
              </a:rPr>
              <a:t>есебі</a:t>
            </a:r>
            <a:r>
              <a:rPr lang="ru-MD" dirty="0">
                <a:solidFill>
                  <a:srgbClr val="FF0000"/>
                </a:solidFill>
              </a:rPr>
              <a:t> </a:t>
            </a:r>
            <a:r>
              <a:rPr lang="ru-MD" dirty="0" err="1"/>
              <a:t>деп</a:t>
            </a:r>
            <a:r>
              <a:rPr lang="ru-MD" dirty="0"/>
              <a:t> </a:t>
            </a:r>
            <a:r>
              <a:rPr lang="ru-MD" dirty="0" err="1"/>
              <a:t>аталады</a:t>
            </a:r>
            <a:r>
              <a:rPr lang="ru-MD" dirty="0"/>
              <a:t>.</a:t>
            </a:r>
            <a:endParaRPr lang="ru-RU" dirty="0"/>
          </a:p>
          <a:p>
            <a:pPr algn="just"/>
            <a:r>
              <a:rPr lang="ru-MD" dirty="0" err="1"/>
              <a:t>Жинақтау</a:t>
            </a:r>
            <a:r>
              <a:rPr lang="ru-MD" dirty="0"/>
              <a:t> </a:t>
            </a:r>
            <a:r>
              <a:rPr lang="ru-MD" dirty="0" err="1"/>
              <a:t>есебінің</a:t>
            </a:r>
            <a:r>
              <a:rPr lang="ru-MD" dirty="0"/>
              <a:t> </a:t>
            </a:r>
            <a:r>
              <a:rPr lang="ru-MD" dirty="0" err="1"/>
              <a:t>ерекшелігі</a:t>
            </a:r>
            <a:r>
              <a:rPr lang="ru-MD" dirty="0"/>
              <a:t> – </a:t>
            </a:r>
            <a:r>
              <a:rPr lang="ru-MD" dirty="0" err="1"/>
              <a:t>ол</a:t>
            </a:r>
            <a:r>
              <a:rPr lang="ru-MD" dirty="0"/>
              <a:t> тек </a:t>
            </a:r>
            <a:r>
              <a:rPr lang="ru-MD" dirty="0" err="1"/>
              <a:t>ақшалай</a:t>
            </a:r>
            <a:r>
              <a:rPr lang="ru-MD" dirty="0"/>
              <a:t> </a:t>
            </a:r>
            <a:r>
              <a:rPr lang="ru-MD" dirty="0" err="1"/>
              <a:t>бірлікпен</a:t>
            </a:r>
            <a:r>
              <a:rPr lang="ru-MD" dirty="0"/>
              <a:t> </a:t>
            </a:r>
            <a:r>
              <a:rPr lang="ru-MD" dirty="0" err="1"/>
              <a:t>жүргізіледі</a:t>
            </a:r>
            <a:r>
              <a:rPr lang="ru-MD" dirty="0"/>
              <a:t> </a:t>
            </a:r>
            <a:r>
              <a:rPr lang="ru-MD" dirty="0" err="1"/>
              <a:t>және</a:t>
            </a:r>
            <a:r>
              <a:rPr lang="ru-MD" dirty="0"/>
              <a:t> </a:t>
            </a:r>
            <a:r>
              <a:rPr lang="ru-MD" dirty="0" err="1"/>
              <a:t>кәсіпорында</a:t>
            </a:r>
            <a:r>
              <a:rPr lang="ru-MD" dirty="0"/>
              <a:t> бар </a:t>
            </a:r>
            <a:r>
              <a:rPr lang="ru-MD" dirty="0" err="1"/>
              <a:t>материалдық</a:t>
            </a:r>
            <a:r>
              <a:rPr lang="ru-MD" dirty="0"/>
              <a:t> </a:t>
            </a:r>
            <a:r>
              <a:rPr lang="ru-MD" dirty="0" err="1"/>
              <a:t>құндылықтардың</a:t>
            </a:r>
            <a:r>
              <a:rPr lang="ru-MD" dirty="0"/>
              <a:t> </a:t>
            </a:r>
            <a:r>
              <a:rPr lang="ru-MD" dirty="0" err="1"/>
              <a:t>сомасы</a:t>
            </a:r>
            <a:r>
              <a:rPr lang="ru-MD" dirty="0"/>
              <a:t> </a:t>
            </a:r>
            <a:r>
              <a:rPr lang="ru-MD" dirty="0" err="1"/>
              <a:t>қандай</a:t>
            </a:r>
            <a:r>
              <a:rPr lang="ru-MD" dirty="0"/>
              <a:t>, </a:t>
            </a:r>
            <a:r>
              <a:rPr lang="ru-MD" dirty="0" err="1"/>
              <a:t>берешектің</a:t>
            </a:r>
            <a:r>
              <a:rPr lang="ru-MD" dirty="0"/>
              <a:t> </a:t>
            </a:r>
            <a:r>
              <a:rPr lang="ru-MD" dirty="0" err="1"/>
              <a:t>сомасы</a:t>
            </a:r>
            <a:r>
              <a:rPr lang="ru-MD" dirty="0"/>
              <a:t> </a:t>
            </a:r>
            <a:r>
              <a:rPr lang="ru-MD" dirty="0" err="1"/>
              <a:t>қандай</a:t>
            </a:r>
            <a:r>
              <a:rPr lang="ru-MD" dirty="0"/>
              <a:t> </a:t>
            </a:r>
            <a:r>
              <a:rPr lang="ru-MD" dirty="0" err="1"/>
              <a:t>екендігін</a:t>
            </a:r>
            <a:r>
              <a:rPr lang="ru-MD" dirty="0"/>
              <a:t> </a:t>
            </a:r>
            <a:r>
              <a:rPr lang="ru-MD" dirty="0" err="1"/>
              <a:t>көрсетеді</a:t>
            </a:r>
            <a:r>
              <a:rPr lang="ru-MD" dirty="0"/>
              <a:t>.</a:t>
            </a:r>
            <a:endParaRPr lang="ru-RU" dirty="0"/>
          </a:p>
          <a:p>
            <a:pPr algn="just"/>
            <a:r>
              <a:rPr lang="ru-MD" dirty="0" err="1"/>
              <a:t>Жалпылама</a:t>
            </a:r>
            <a:r>
              <a:rPr lang="ru-MD" dirty="0"/>
              <a:t> </a:t>
            </a:r>
            <a:r>
              <a:rPr lang="ru-MD" dirty="0" err="1"/>
              <a:t>мәліметтерді</a:t>
            </a:r>
            <a:r>
              <a:rPr lang="ru-MD" dirty="0"/>
              <a:t> </a:t>
            </a:r>
            <a:r>
              <a:rPr lang="ru-MD" dirty="0" err="1"/>
              <a:t>жинақтау</a:t>
            </a:r>
            <a:r>
              <a:rPr lang="ru-MD" dirty="0"/>
              <a:t> </a:t>
            </a:r>
            <a:r>
              <a:rPr lang="ru-MD" dirty="0" err="1"/>
              <a:t>шоттарының</a:t>
            </a:r>
            <a:r>
              <a:rPr lang="ru-MD" dirty="0"/>
              <a:t> </a:t>
            </a:r>
            <a:r>
              <a:rPr lang="ru-MD" dirty="0" err="1"/>
              <a:t>көмегімен</a:t>
            </a:r>
            <a:r>
              <a:rPr lang="ru-MD" dirty="0"/>
              <a:t>, ал </a:t>
            </a:r>
            <a:r>
              <a:rPr lang="ru-MD" dirty="0" err="1"/>
              <a:t>нақтыларын</a:t>
            </a:r>
            <a:r>
              <a:rPr lang="ru-MD" dirty="0"/>
              <a:t> </a:t>
            </a:r>
            <a:r>
              <a:rPr lang="ru-MD" dirty="0" err="1"/>
              <a:t>талдау</a:t>
            </a:r>
            <a:r>
              <a:rPr lang="ru-MD" dirty="0"/>
              <a:t> </a:t>
            </a:r>
            <a:r>
              <a:rPr lang="ru-MD" dirty="0" err="1"/>
              <a:t>шоттарының</a:t>
            </a:r>
            <a:r>
              <a:rPr lang="ru-MD" dirty="0"/>
              <a:t> </a:t>
            </a:r>
            <a:r>
              <a:rPr lang="ru-MD" dirty="0" err="1"/>
              <a:t>көмегімен</a:t>
            </a:r>
            <a:r>
              <a:rPr lang="ru-MD" dirty="0"/>
              <a:t> </a:t>
            </a:r>
            <a:r>
              <a:rPr lang="ru-MD" dirty="0" err="1"/>
              <a:t>алуға</a:t>
            </a:r>
            <a:r>
              <a:rPr lang="ru-MD" dirty="0"/>
              <a:t> </a:t>
            </a:r>
            <a:r>
              <a:rPr lang="ru-MD" dirty="0" err="1"/>
              <a:t>болады</a:t>
            </a:r>
            <a:r>
              <a:rPr lang="ru-MD" dirty="0"/>
              <a:t>.</a:t>
            </a:r>
            <a:endParaRPr lang="ru-RU" dirty="0"/>
          </a:p>
          <a:p>
            <a:pPr algn="just"/>
            <a:r>
              <a:rPr lang="ru-RU" dirty="0" err="1"/>
              <a:t>Жинақтау</a:t>
            </a:r>
            <a:r>
              <a:rPr lang="ru-RU" dirty="0"/>
              <a:t> </a:t>
            </a:r>
            <a:r>
              <a:rPr lang="ru-RU" dirty="0" err="1"/>
              <a:t>шоттары</a:t>
            </a:r>
            <a:r>
              <a:rPr lang="ru-RU" b="1" dirty="0"/>
              <a:t> </a:t>
            </a:r>
            <a:r>
              <a:rPr lang="ru-RU" dirty="0"/>
              <a:t> </a:t>
            </a:r>
            <a:r>
              <a:rPr lang="ru-RU" dirty="0" err="1"/>
              <a:t>ақшалай</a:t>
            </a:r>
            <a:r>
              <a:rPr lang="ru-RU" dirty="0"/>
              <a:t> </a:t>
            </a:r>
            <a:r>
              <a:rPr lang="ru-RU" dirty="0" err="1"/>
              <a:t>өлшем</a:t>
            </a:r>
            <a:r>
              <a:rPr lang="ru-RU" dirty="0"/>
              <a:t> </a:t>
            </a:r>
            <a:r>
              <a:rPr lang="ru-RU" dirty="0" err="1"/>
              <a:t>бірлігімен</a:t>
            </a:r>
            <a:r>
              <a:rPr lang="ru-RU" dirty="0"/>
              <a:t> </a:t>
            </a:r>
            <a:r>
              <a:rPr lang="ru-RU" dirty="0" err="1"/>
              <a:t>көрсетілген</a:t>
            </a:r>
            <a:r>
              <a:rPr lang="ru-RU" dirty="0"/>
              <a:t> </a:t>
            </a:r>
            <a:r>
              <a:rPr lang="ru-RU" dirty="0" err="1"/>
              <a:t>экономикалық</a:t>
            </a:r>
            <a:r>
              <a:rPr lang="ru-RU" dirty="0"/>
              <a:t> </a:t>
            </a:r>
            <a:r>
              <a:rPr lang="ru-RU" dirty="0" err="1"/>
              <a:t>ұқсас</a:t>
            </a:r>
            <a:r>
              <a:rPr lang="ru-RU" dirty="0"/>
              <a:t> </a:t>
            </a:r>
            <a:r>
              <a:rPr lang="ru-RU" dirty="0" err="1"/>
              <a:t>топтары</a:t>
            </a:r>
            <a:r>
              <a:rPr lang="ru-RU" dirty="0"/>
              <a:t> </a:t>
            </a:r>
            <a:r>
              <a:rPr lang="ru-RU" dirty="0" err="1"/>
              <a:t>бойынша</a:t>
            </a:r>
            <a:r>
              <a:rPr lang="ru-RU" dirty="0"/>
              <a:t> </a:t>
            </a:r>
            <a:r>
              <a:rPr lang="ru-RU" dirty="0" err="1"/>
              <a:t>шаруашылық</a:t>
            </a:r>
            <a:r>
              <a:rPr lang="ru-RU" dirty="0"/>
              <a:t> </a:t>
            </a:r>
            <a:r>
              <a:rPr lang="ru-RU" dirty="0" err="1"/>
              <a:t>құралдары</a:t>
            </a:r>
            <a:r>
              <a:rPr lang="ru-RU" dirty="0"/>
              <a:t>, </a:t>
            </a:r>
            <a:r>
              <a:rPr lang="ru-RU" dirty="0" err="1"/>
              <a:t>міндеттемелері</a:t>
            </a:r>
            <a:r>
              <a:rPr lang="ru-RU" dirty="0"/>
              <a:t> мен </a:t>
            </a:r>
            <a:r>
              <a:rPr lang="ru-RU" dirty="0" err="1"/>
              <a:t>шаруашылық</a:t>
            </a:r>
            <a:r>
              <a:rPr lang="ru-RU" dirty="0"/>
              <a:t> </a:t>
            </a:r>
            <a:r>
              <a:rPr lang="ru-RU" dirty="0" err="1"/>
              <a:t>әрекеттері</a:t>
            </a:r>
            <a:r>
              <a:rPr lang="ru-RU" dirty="0"/>
              <a:t> </a:t>
            </a:r>
            <a:r>
              <a:rPr lang="ru-RU" dirty="0" err="1"/>
              <a:t>туралы</a:t>
            </a:r>
            <a:r>
              <a:rPr lang="ru-RU" dirty="0"/>
              <a:t> </a:t>
            </a:r>
            <a:r>
              <a:rPr lang="ru-RU" dirty="0" err="1"/>
              <a:t>жинақталған</a:t>
            </a:r>
            <a:r>
              <a:rPr lang="ru-RU" dirty="0"/>
              <a:t> </a:t>
            </a:r>
            <a:r>
              <a:rPr lang="ru-RU" dirty="0" err="1"/>
              <a:t>мәліметтерді</a:t>
            </a:r>
            <a:r>
              <a:rPr lang="ru-RU" dirty="0"/>
              <a:t> </a:t>
            </a:r>
            <a:r>
              <a:rPr lang="ru-RU" dirty="0" err="1"/>
              <a:t>береді</a:t>
            </a:r>
            <a:r>
              <a:rPr lang="ru-RU" dirty="0" smtClean="0"/>
              <a:t>.</a:t>
            </a:r>
          </a:p>
          <a:p>
            <a:pPr algn="just"/>
            <a:r>
              <a:rPr lang="ru-RU" dirty="0" smtClean="0"/>
              <a:t> </a:t>
            </a:r>
            <a:r>
              <a:rPr lang="ru-RU" dirty="0"/>
              <a:t>«</a:t>
            </a:r>
            <a:r>
              <a:rPr lang="ru-RU" dirty="0" err="1"/>
              <a:t>Талдау</a:t>
            </a:r>
            <a:r>
              <a:rPr lang="ru-RU" dirty="0"/>
              <a:t>» </a:t>
            </a:r>
            <a:r>
              <a:rPr lang="ru-RU" dirty="0" err="1"/>
              <a:t>атауы</a:t>
            </a:r>
            <a:r>
              <a:rPr lang="ru-RU" dirty="0"/>
              <a:t> «синтез» </a:t>
            </a:r>
            <a:r>
              <a:rPr lang="ru-RU" dirty="0" err="1"/>
              <a:t>сөзінен</a:t>
            </a:r>
            <a:r>
              <a:rPr lang="ru-RU" dirty="0"/>
              <a:t> </a:t>
            </a:r>
            <a:r>
              <a:rPr lang="ru-RU" dirty="0" err="1"/>
              <a:t>шыққан</a:t>
            </a:r>
            <a:r>
              <a:rPr lang="ru-RU" dirty="0"/>
              <a:t>, </a:t>
            </a:r>
            <a:r>
              <a:rPr lang="ru-RU" dirty="0" err="1"/>
              <a:t>біріктіру</a:t>
            </a:r>
            <a:r>
              <a:rPr lang="ru-RU" dirty="0"/>
              <a:t>, </a:t>
            </a:r>
            <a:r>
              <a:rPr lang="ru-RU" dirty="0" err="1"/>
              <a:t>жеке</a:t>
            </a:r>
            <a:r>
              <a:rPr lang="ru-RU" dirty="0"/>
              <a:t> </a:t>
            </a:r>
            <a:r>
              <a:rPr lang="ru-RU" dirty="0" err="1"/>
              <a:t>бөліктерді</a:t>
            </a:r>
            <a:r>
              <a:rPr lang="ru-RU" dirty="0"/>
              <a:t> (</a:t>
            </a:r>
            <a:r>
              <a:rPr lang="ru-RU" dirty="0" err="1"/>
              <a:t>элементтерді</a:t>
            </a:r>
            <a:r>
              <a:rPr lang="ru-RU" dirty="0"/>
              <a:t>) </a:t>
            </a:r>
            <a:r>
              <a:rPr lang="ru-RU" dirty="0" err="1"/>
              <a:t>бір</a:t>
            </a:r>
            <a:r>
              <a:rPr lang="ru-RU" dirty="0"/>
              <a:t> </a:t>
            </a:r>
            <a:r>
              <a:rPr lang="ru-RU" dirty="0" err="1"/>
              <a:t>бүтінге</a:t>
            </a:r>
            <a:r>
              <a:rPr lang="ru-RU" dirty="0"/>
              <a:t> </a:t>
            </a:r>
            <a:r>
              <a:rPr lang="ru-RU" dirty="0" err="1"/>
              <a:t>қосу</a:t>
            </a:r>
            <a:r>
              <a:rPr lang="ru-RU" dirty="0"/>
              <a:t> </a:t>
            </a:r>
            <a:r>
              <a:rPr lang="ru-RU" dirty="0" err="1"/>
              <a:t>деген</a:t>
            </a:r>
            <a:r>
              <a:rPr lang="ru-RU" dirty="0"/>
              <a:t> </a:t>
            </a:r>
            <a:r>
              <a:rPr lang="ru-RU" dirty="0" err="1"/>
              <a:t>мағынаны</a:t>
            </a:r>
            <a:r>
              <a:rPr lang="ru-RU" dirty="0"/>
              <a:t> </a:t>
            </a:r>
            <a:r>
              <a:rPr lang="ru-RU" dirty="0" err="1"/>
              <a:t>білдіреді</a:t>
            </a:r>
            <a:r>
              <a:rPr lang="ru-RU" dirty="0" smtClean="0"/>
              <a:t>.</a:t>
            </a:r>
          </a:p>
          <a:p>
            <a:pPr algn="just"/>
            <a:r>
              <a:rPr lang="ru-MD" dirty="0" err="1"/>
              <a:t>Кәсіпорынның</a:t>
            </a:r>
            <a:r>
              <a:rPr lang="ru-MD" dirty="0"/>
              <a:t> </a:t>
            </a:r>
            <a:r>
              <a:rPr lang="ru-MD" dirty="0" err="1"/>
              <a:t>шаруашылық</a:t>
            </a:r>
            <a:r>
              <a:rPr lang="ru-MD" dirty="0"/>
              <a:t> </a:t>
            </a:r>
            <a:r>
              <a:rPr lang="ru-MD" dirty="0" err="1"/>
              <a:t>құралдарының</a:t>
            </a:r>
            <a:r>
              <a:rPr lang="ru-MD" dirty="0"/>
              <a:t> </a:t>
            </a:r>
            <a:r>
              <a:rPr lang="ru-MD" dirty="0" err="1"/>
              <a:t>және</a:t>
            </a:r>
            <a:r>
              <a:rPr lang="ru-MD" dirty="0"/>
              <a:t> </a:t>
            </a:r>
            <a:r>
              <a:rPr lang="ru-MD" dirty="0" err="1"/>
              <a:t>олардың</a:t>
            </a:r>
            <a:r>
              <a:rPr lang="ru-MD" dirty="0"/>
              <a:t> </a:t>
            </a:r>
            <a:r>
              <a:rPr lang="ru-MD" dirty="0" err="1"/>
              <a:t>құрылу</a:t>
            </a:r>
            <a:r>
              <a:rPr lang="ru-MD" dirty="0"/>
              <a:t> </a:t>
            </a:r>
            <a:r>
              <a:rPr lang="ru-MD" dirty="0" err="1"/>
              <a:t>көздерінің</a:t>
            </a:r>
            <a:r>
              <a:rPr lang="ru-MD" dirty="0"/>
              <a:t> </a:t>
            </a:r>
            <a:r>
              <a:rPr lang="ru-MD" dirty="0" err="1"/>
              <a:t>жекелеген</a:t>
            </a:r>
            <a:r>
              <a:rPr lang="ru-MD" dirty="0"/>
              <a:t> </a:t>
            </a:r>
            <a:r>
              <a:rPr lang="ru-MD" dirty="0" err="1"/>
              <a:t>түрлерінің</a:t>
            </a:r>
            <a:r>
              <a:rPr lang="ru-MD" dirty="0"/>
              <a:t> </a:t>
            </a:r>
            <a:r>
              <a:rPr lang="ru-MD" dirty="0" err="1"/>
              <a:t>құрамдас</a:t>
            </a:r>
            <a:r>
              <a:rPr lang="ru-MD" dirty="0"/>
              <a:t> </a:t>
            </a:r>
            <a:r>
              <a:rPr lang="ru-MD" dirty="0" err="1"/>
              <a:t>бөліктерін</a:t>
            </a:r>
            <a:r>
              <a:rPr lang="ru-MD" dirty="0"/>
              <a:t> </a:t>
            </a:r>
            <a:r>
              <a:rPr lang="ru-MD" dirty="0" err="1"/>
              <a:t>есепке</a:t>
            </a:r>
            <a:r>
              <a:rPr lang="ru-MD" dirty="0"/>
              <a:t> </a:t>
            </a:r>
            <a:r>
              <a:rPr lang="ru-MD" dirty="0" err="1"/>
              <a:t>алуға</a:t>
            </a:r>
            <a:r>
              <a:rPr lang="ru-MD" dirty="0"/>
              <a:t> </a:t>
            </a:r>
            <a:r>
              <a:rPr lang="ru-MD" dirty="0" err="1"/>
              <a:t>арналған</a:t>
            </a:r>
            <a:r>
              <a:rPr lang="ru-MD" dirty="0"/>
              <a:t> </a:t>
            </a:r>
            <a:r>
              <a:rPr lang="ru-MD" dirty="0" err="1"/>
              <a:t>шоттар</a:t>
            </a:r>
            <a:r>
              <a:rPr lang="ru-MD" dirty="0"/>
              <a:t> </a:t>
            </a:r>
            <a:r>
              <a:rPr lang="ru-MD" i="1" dirty="0" err="1">
                <a:solidFill>
                  <a:srgbClr val="FF0000"/>
                </a:solidFill>
              </a:rPr>
              <a:t>талдау</a:t>
            </a:r>
            <a:r>
              <a:rPr lang="ru-MD" i="1" dirty="0">
                <a:solidFill>
                  <a:srgbClr val="FF0000"/>
                </a:solidFill>
              </a:rPr>
              <a:t> </a:t>
            </a:r>
            <a:r>
              <a:rPr lang="ru-MD" i="1" dirty="0" err="1">
                <a:solidFill>
                  <a:srgbClr val="FF0000"/>
                </a:solidFill>
              </a:rPr>
              <a:t>шоттары</a:t>
            </a:r>
            <a:r>
              <a:rPr lang="ru-MD" dirty="0">
                <a:solidFill>
                  <a:srgbClr val="FF0000"/>
                </a:solidFill>
              </a:rPr>
              <a:t> </a:t>
            </a:r>
            <a:r>
              <a:rPr lang="ru-MD" dirty="0" err="1"/>
              <a:t>деп</a:t>
            </a:r>
            <a:r>
              <a:rPr lang="ru-MD" dirty="0"/>
              <a:t> </a:t>
            </a:r>
            <a:r>
              <a:rPr lang="ru-MD" dirty="0" err="1"/>
              <a:t>аталады</a:t>
            </a:r>
            <a:r>
              <a:rPr lang="ru-MD" dirty="0"/>
              <a:t>. Ал осы </a:t>
            </a:r>
            <a:r>
              <a:rPr lang="ru-MD" dirty="0" err="1"/>
              <a:t>шоттардың</a:t>
            </a:r>
            <a:r>
              <a:rPr lang="ru-MD" dirty="0"/>
              <a:t> </a:t>
            </a:r>
            <a:r>
              <a:rPr lang="ru-MD" dirty="0" err="1"/>
              <a:t>көмегімен</a:t>
            </a:r>
            <a:r>
              <a:rPr lang="ru-MD" dirty="0"/>
              <a:t> </a:t>
            </a:r>
            <a:r>
              <a:rPr lang="ru-MD" dirty="0" err="1"/>
              <a:t>жүргізілетін</a:t>
            </a:r>
            <a:r>
              <a:rPr lang="ru-MD" dirty="0"/>
              <a:t> </a:t>
            </a:r>
            <a:r>
              <a:rPr lang="ru-MD" dirty="0" err="1"/>
              <a:t>есеп</a:t>
            </a:r>
            <a:r>
              <a:rPr lang="ru-MD" dirty="0"/>
              <a:t> </a:t>
            </a:r>
            <a:r>
              <a:rPr lang="ru-MD" i="1" dirty="0" err="1">
                <a:solidFill>
                  <a:srgbClr val="FF0000"/>
                </a:solidFill>
              </a:rPr>
              <a:t>талдау</a:t>
            </a:r>
            <a:r>
              <a:rPr lang="ru-MD" i="1" dirty="0">
                <a:solidFill>
                  <a:srgbClr val="FF0000"/>
                </a:solidFill>
              </a:rPr>
              <a:t> </a:t>
            </a:r>
            <a:r>
              <a:rPr lang="ru-MD" i="1" dirty="0" err="1">
                <a:solidFill>
                  <a:srgbClr val="FF0000"/>
                </a:solidFill>
              </a:rPr>
              <a:t>есебі</a:t>
            </a:r>
            <a:r>
              <a:rPr lang="ru-MD" dirty="0">
                <a:solidFill>
                  <a:srgbClr val="FF0000"/>
                </a:solidFill>
              </a:rPr>
              <a:t> </a:t>
            </a:r>
            <a:r>
              <a:rPr lang="ru-MD" dirty="0" err="1"/>
              <a:t>деп</a:t>
            </a:r>
            <a:r>
              <a:rPr lang="ru-MD" dirty="0"/>
              <a:t> </a:t>
            </a:r>
            <a:r>
              <a:rPr lang="ru-MD" dirty="0" err="1"/>
              <a:t>аталады</a:t>
            </a:r>
            <a:r>
              <a:rPr lang="ru-MD" dirty="0" smtClean="0"/>
              <a:t>.</a:t>
            </a:r>
          </a:p>
          <a:p>
            <a:pPr algn="just"/>
            <a:r>
              <a:rPr lang="ru-MD" dirty="0" err="1"/>
              <a:t>Талдау</a:t>
            </a:r>
            <a:r>
              <a:rPr lang="ru-MD" dirty="0"/>
              <a:t> </a:t>
            </a:r>
            <a:r>
              <a:rPr lang="ru-MD" dirty="0" err="1"/>
              <a:t>шоттарында</a:t>
            </a:r>
            <a:r>
              <a:rPr lang="ru-MD" dirty="0"/>
              <a:t> </a:t>
            </a:r>
            <a:r>
              <a:rPr lang="ru-MD" dirty="0" err="1"/>
              <a:t>есеп</a:t>
            </a:r>
            <a:r>
              <a:rPr lang="ru-MD" dirty="0"/>
              <a:t> тек </a:t>
            </a:r>
            <a:r>
              <a:rPr lang="ru-MD" dirty="0" err="1"/>
              <a:t>ақшалай</a:t>
            </a:r>
            <a:r>
              <a:rPr lang="ru-MD" dirty="0"/>
              <a:t> </a:t>
            </a:r>
            <a:r>
              <a:rPr lang="ru-MD" dirty="0" err="1"/>
              <a:t>өлшеуіштермен</a:t>
            </a:r>
            <a:r>
              <a:rPr lang="ru-MD" dirty="0"/>
              <a:t> </a:t>
            </a:r>
            <a:r>
              <a:rPr lang="ru-MD" dirty="0" err="1"/>
              <a:t>ғана</a:t>
            </a:r>
            <a:r>
              <a:rPr lang="ru-MD" dirty="0"/>
              <a:t> </a:t>
            </a:r>
            <a:r>
              <a:rPr lang="ru-MD" dirty="0" err="1"/>
              <a:t>емес</a:t>
            </a:r>
            <a:r>
              <a:rPr lang="ru-MD" dirty="0"/>
              <a:t>, </a:t>
            </a:r>
            <a:r>
              <a:rPr lang="ru-MD" dirty="0" err="1"/>
              <a:t>сонымен</a:t>
            </a:r>
            <a:r>
              <a:rPr lang="ru-MD" dirty="0"/>
              <a:t> </a:t>
            </a:r>
            <a:r>
              <a:rPr lang="ru-MD" dirty="0" err="1"/>
              <a:t>қатар</a:t>
            </a:r>
            <a:r>
              <a:rPr lang="ru-MD" dirty="0"/>
              <a:t> </a:t>
            </a:r>
            <a:r>
              <a:rPr lang="ru-MD" dirty="0" err="1"/>
              <a:t>заттай</a:t>
            </a:r>
            <a:r>
              <a:rPr lang="ru-MD" dirty="0"/>
              <a:t> </a:t>
            </a:r>
            <a:r>
              <a:rPr lang="ru-MD" dirty="0" err="1"/>
              <a:t>және</a:t>
            </a:r>
            <a:r>
              <a:rPr lang="ru-MD" dirty="0"/>
              <a:t> </a:t>
            </a:r>
            <a:r>
              <a:rPr lang="ru-MD" dirty="0" err="1"/>
              <a:t>еңбек</a:t>
            </a:r>
            <a:r>
              <a:rPr lang="ru-MD" dirty="0"/>
              <a:t> </a:t>
            </a:r>
            <a:r>
              <a:rPr lang="ru-MD" dirty="0" err="1"/>
              <a:t>өлшеуіштерімен</a:t>
            </a:r>
            <a:r>
              <a:rPr lang="ru-MD" dirty="0"/>
              <a:t> де </a:t>
            </a:r>
            <a:r>
              <a:rPr lang="ru-MD" dirty="0" err="1"/>
              <a:t>жүргізіледі</a:t>
            </a:r>
            <a:r>
              <a:rPr lang="ru-MD" dirty="0"/>
              <a:t>. </a:t>
            </a:r>
            <a:r>
              <a:rPr lang="ru-MD" dirty="0" err="1"/>
              <a:t>Бұл</a:t>
            </a:r>
            <a:r>
              <a:rPr lang="ru-MD" dirty="0"/>
              <a:t> </a:t>
            </a:r>
            <a:r>
              <a:rPr lang="ru-MD" dirty="0" err="1"/>
              <a:t>шоттардағы</a:t>
            </a:r>
            <a:r>
              <a:rPr lang="ru-MD" dirty="0"/>
              <a:t> </a:t>
            </a:r>
            <a:r>
              <a:rPr lang="ru-MD" dirty="0" err="1"/>
              <a:t>жазулар</a:t>
            </a:r>
            <a:r>
              <a:rPr lang="ru-MD" dirty="0"/>
              <a:t> </a:t>
            </a:r>
            <a:r>
              <a:rPr lang="ru-MD" dirty="0" err="1"/>
              <a:t>неғұрлым</a:t>
            </a:r>
            <a:r>
              <a:rPr lang="ru-MD" dirty="0"/>
              <a:t> </a:t>
            </a:r>
            <a:r>
              <a:rPr lang="ru-MD" dirty="0" err="1"/>
              <a:t>толық</a:t>
            </a:r>
            <a:r>
              <a:rPr lang="ru-MD" dirty="0"/>
              <a:t> </a:t>
            </a:r>
            <a:r>
              <a:rPr lang="ru-MD" dirty="0" err="1"/>
              <a:t>болады</a:t>
            </a:r>
            <a:r>
              <a:rPr lang="ru-MD" dirty="0"/>
              <a:t>. </a:t>
            </a:r>
            <a:endParaRPr lang="ru-RU" dirty="0"/>
          </a:p>
          <a:p>
            <a:pPr algn="just"/>
            <a:endParaRPr lang="ru-RU" dirty="0"/>
          </a:p>
          <a:p>
            <a:pPr algn="just"/>
            <a:endParaRPr lang="ru-RU" dirty="0"/>
          </a:p>
        </p:txBody>
      </p:sp>
    </p:spTree>
    <p:extLst>
      <p:ext uri="{BB962C8B-B14F-4D97-AF65-F5344CB8AC3E}">
        <p14:creationId xmlns:p14="http://schemas.microsoft.com/office/powerpoint/2010/main" val="3778636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12910" y="426719"/>
            <a:ext cx="10018713" cy="2817615"/>
          </a:xfrm>
        </p:spPr>
        <p:txBody>
          <a:bodyPr>
            <a:normAutofit fontScale="85000" lnSpcReduction="10000"/>
          </a:bodyPr>
          <a:lstStyle/>
          <a:p>
            <a:r>
              <a:rPr lang="ru-MD" dirty="0" err="1"/>
              <a:t>Талдау</a:t>
            </a:r>
            <a:r>
              <a:rPr lang="ru-MD" dirty="0"/>
              <a:t> </a:t>
            </a:r>
            <a:r>
              <a:rPr lang="ru-MD" dirty="0" err="1"/>
              <a:t>шоттары</a:t>
            </a:r>
            <a:r>
              <a:rPr lang="ru-MD" dirty="0"/>
              <a:t> </a:t>
            </a:r>
            <a:r>
              <a:rPr lang="ru-MD" dirty="0" err="1"/>
              <a:t>екі</a:t>
            </a:r>
            <a:r>
              <a:rPr lang="ru-MD" dirty="0"/>
              <a:t> </a:t>
            </a:r>
            <a:r>
              <a:rPr lang="ru-MD" dirty="0" err="1"/>
              <a:t>түрге</a:t>
            </a:r>
            <a:r>
              <a:rPr lang="ru-MD" dirty="0"/>
              <a:t> </a:t>
            </a:r>
            <a:r>
              <a:rPr lang="ru-MD" dirty="0" err="1"/>
              <a:t>бөлінеді</a:t>
            </a:r>
            <a:r>
              <a:rPr lang="ru-MD" dirty="0"/>
              <a:t>:</a:t>
            </a:r>
            <a:r>
              <a:rPr lang="ru-RU" dirty="0"/>
              <a:t> </a:t>
            </a:r>
          </a:p>
          <a:p>
            <a:r>
              <a:rPr lang="ru-MD" dirty="0"/>
              <a:t>- </a:t>
            </a:r>
            <a:r>
              <a:rPr lang="ru-MD" dirty="0" err="1"/>
              <a:t>сандық-сомалық</a:t>
            </a:r>
            <a:endParaRPr lang="ru-RU" dirty="0"/>
          </a:p>
          <a:p>
            <a:r>
              <a:rPr lang="ru-MD" dirty="0"/>
              <a:t>-   </a:t>
            </a:r>
            <a:r>
              <a:rPr lang="ru-MD" dirty="0" err="1"/>
              <a:t>сомалық</a:t>
            </a:r>
            <a:endParaRPr lang="ru-RU" dirty="0"/>
          </a:p>
          <a:p>
            <a:r>
              <a:rPr lang="ru-MD" i="1" dirty="0" err="1"/>
              <a:t>Сандық-сомалық</a:t>
            </a:r>
            <a:r>
              <a:rPr lang="ru-MD" i="1" dirty="0"/>
              <a:t> </a:t>
            </a:r>
            <a:r>
              <a:rPr lang="ru-MD" i="1" dirty="0" err="1"/>
              <a:t>талдау</a:t>
            </a:r>
            <a:r>
              <a:rPr lang="ru-MD" i="1" dirty="0"/>
              <a:t> </a:t>
            </a:r>
            <a:r>
              <a:rPr lang="ru-MD" i="1" dirty="0" err="1"/>
              <a:t>шоттары</a:t>
            </a:r>
            <a:r>
              <a:rPr lang="ru-MD" i="1" dirty="0"/>
              <a:t> </a:t>
            </a:r>
            <a:r>
              <a:rPr lang="ru-MD" dirty="0" err="1"/>
              <a:t>материалдық</a:t>
            </a:r>
            <a:r>
              <a:rPr lang="ru-MD" dirty="0"/>
              <a:t> </a:t>
            </a:r>
            <a:r>
              <a:rPr lang="ru-MD" dirty="0" err="1"/>
              <a:t>құндылықтар</a:t>
            </a:r>
            <a:r>
              <a:rPr lang="ru-MD" dirty="0"/>
              <a:t> </a:t>
            </a:r>
            <a:r>
              <a:rPr lang="ru-MD" dirty="0" err="1"/>
              <a:t>шотын</a:t>
            </a:r>
            <a:r>
              <a:rPr lang="ru-MD" dirty="0"/>
              <a:t> </a:t>
            </a:r>
            <a:r>
              <a:rPr lang="ru-MD" dirty="0" err="1"/>
              <a:t>дамыту</a:t>
            </a:r>
            <a:r>
              <a:rPr lang="ru-MD" dirty="0"/>
              <a:t> </a:t>
            </a:r>
            <a:r>
              <a:rPr lang="ru-MD" dirty="0" err="1"/>
              <a:t>үшін</a:t>
            </a:r>
            <a:r>
              <a:rPr lang="ru-MD" dirty="0"/>
              <a:t> </a:t>
            </a:r>
            <a:r>
              <a:rPr lang="ru-MD" dirty="0" err="1"/>
              <a:t>материалдардың</a:t>
            </a:r>
            <a:r>
              <a:rPr lang="ru-MD" dirty="0"/>
              <a:t> </a:t>
            </a:r>
            <a:r>
              <a:rPr lang="ru-MD" dirty="0" err="1"/>
              <a:t>әрбір</a:t>
            </a:r>
            <a:r>
              <a:rPr lang="ru-MD" dirty="0"/>
              <a:t> </a:t>
            </a:r>
            <a:r>
              <a:rPr lang="ru-MD" dirty="0" err="1"/>
              <a:t>түрін</a:t>
            </a:r>
            <a:r>
              <a:rPr lang="ru-MD" dirty="0"/>
              <a:t> </a:t>
            </a:r>
            <a:r>
              <a:rPr lang="ru-MD" dirty="0" err="1"/>
              <a:t>ажырата</a:t>
            </a:r>
            <a:r>
              <a:rPr lang="ru-MD" dirty="0"/>
              <a:t> </a:t>
            </a:r>
            <a:r>
              <a:rPr lang="ru-MD" dirty="0" err="1"/>
              <a:t>отырып</a:t>
            </a:r>
            <a:r>
              <a:rPr lang="ru-MD" dirty="0"/>
              <a:t> </a:t>
            </a:r>
            <a:r>
              <a:rPr lang="ru-MD" dirty="0" err="1"/>
              <a:t>ашылады</a:t>
            </a:r>
            <a:r>
              <a:rPr lang="ru-MD" dirty="0"/>
              <a:t>, </a:t>
            </a:r>
            <a:r>
              <a:rPr lang="ru-MD" dirty="0" err="1"/>
              <a:t>өйткені</a:t>
            </a:r>
            <a:r>
              <a:rPr lang="ru-MD" dirty="0"/>
              <a:t> </a:t>
            </a:r>
            <a:r>
              <a:rPr lang="ru-MD" dirty="0" err="1"/>
              <a:t>оларды</a:t>
            </a:r>
            <a:r>
              <a:rPr lang="ru-MD" dirty="0"/>
              <a:t> тек </a:t>
            </a:r>
            <a:r>
              <a:rPr lang="ru-MD" dirty="0" err="1"/>
              <a:t>қана</a:t>
            </a:r>
            <a:r>
              <a:rPr lang="ru-MD" dirty="0"/>
              <a:t> </a:t>
            </a:r>
            <a:r>
              <a:rPr lang="ru-MD" dirty="0" err="1"/>
              <a:t>ақшалай</a:t>
            </a:r>
            <a:r>
              <a:rPr lang="ru-MD" dirty="0"/>
              <a:t> </a:t>
            </a:r>
            <a:r>
              <a:rPr lang="ru-MD" dirty="0" err="1"/>
              <a:t>түрде</a:t>
            </a:r>
            <a:r>
              <a:rPr lang="ru-MD" dirty="0"/>
              <a:t> </a:t>
            </a:r>
            <a:r>
              <a:rPr lang="ru-MD" dirty="0" err="1"/>
              <a:t>ғана</a:t>
            </a:r>
            <a:r>
              <a:rPr lang="ru-MD" dirty="0"/>
              <a:t> </a:t>
            </a:r>
            <a:r>
              <a:rPr lang="ru-MD" dirty="0" err="1"/>
              <a:t>емес</a:t>
            </a:r>
            <a:r>
              <a:rPr lang="ru-MD" dirty="0"/>
              <a:t>, </a:t>
            </a:r>
            <a:r>
              <a:rPr lang="ru-MD" dirty="0" err="1"/>
              <a:t>сонымен</a:t>
            </a:r>
            <a:r>
              <a:rPr lang="ru-MD" dirty="0"/>
              <a:t> </a:t>
            </a:r>
            <a:r>
              <a:rPr lang="ru-MD" dirty="0" err="1"/>
              <a:t>қатар</a:t>
            </a:r>
            <a:r>
              <a:rPr lang="ru-MD" dirty="0"/>
              <a:t> </a:t>
            </a:r>
            <a:r>
              <a:rPr lang="ru-MD" dirty="0" err="1"/>
              <a:t>заттай</a:t>
            </a:r>
            <a:r>
              <a:rPr lang="ru-MD" dirty="0"/>
              <a:t> </a:t>
            </a:r>
            <a:r>
              <a:rPr lang="ru-MD" dirty="0" err="1"/>
              <a:t>түрде</a:t>
            </a:r>
            <a:r>
              <a:rPr lang="ru-MD" dirty="0"/>
              <a:t> де </a:t>
            </a:r>
            <a:r>
              <a:rPr lang="ru-MD" dirty="0" err="1"/>
              <a:t>есептеуіміз</a:t>
            </a:r>
            <a:r>
              <a:rPr lang="ru-MD" dirty="0"/>
              <a:t> </a:t>
            </a:r>
            <a:r>
              <a:rPr lang="ru-MD" dirty="0" err="1"/>
              <a:t>керек</a:t>
            </a:r>
            <a:r>
              <a:rPr lang="ru-MD" dirty="0"/>
              <a:t>.</a:t>
            </a:r>
            <a:endParaRPr lang="ru-RU" dirty="0"/>
          </a:p>
          <a:p>
            <a:r>
              <a:rPr lang="ru-MD" dirty="0"/>
              <a:t> </a:t>
            </a:r>
            <a:r>
              <a:rPr lang="ru-MD" dirty="0" err="1"/>
              <a:t>Олардың</a:t>
            </a:r>
            <a:r>
              <a:rPr lang="ru-MD" dirty="0"/>
              <a:t> </a:t>
            </a:r>
            <a:r>
              <a:rPr lang="ru-MD" dirty="0" err="1"/>
              <a:t>формалары</a:t>
            </a:r>
            <a:r>
              <a:rPr lang="ru-MD" dirty="0"/>
              <a:t> </a:t>
            </a:r>
            <a:r>
              <a:rPr lang="ru-MD" dirty="0" err="1"/>
              <a:t>келесідей</a:t>
            </a:r>
            <a:r>
              <a:rPr lang="ru-RU" dirty="0"/>
              <a:t>:</a:t>
            </a:r>
          </a:p>
          <a:p>
            <a:endParaRPr lang="ru-RU" dirty="0"/>
          </a:p>
        </p:txBody>
      </p:sp>
      <p:sp>
        <p:nvSpPr>
          <p:cNvPr id="4" name="Прямоугольник 3"/>
          <p:cNvSpPr/>
          <p:nvPr/>
        </p:nvSpPr>
        <p:spPr>
          <a:xfrm>
            <a:off x="4549679" y="3244334"/>
            <a:ext cx="3092641" cy="646331"/>
          </a:xfrm>
          <a:prstGeom prst="rect">
            <a:avLst/>
          </a:prstGeom>
        </p:spPr>
        <p:txBody>
          <a:bodyPr wrap="none">
            <a:spAutoFit/>
          </a:bodyPr>
          <a:lstStyle/>
          <a:p>
            <a:pPr marL="540385" algn="ctr">
              <a:spcAft>
                <a:spcPts val="0"/>
              </a:spcAft>
            </a:pPr>
            <a:endParaRPr lang="ru-RU" dirty="0" smtClean="0">
              <a:latin typeface="KZ Times New Roman"/>
              <a:ea typeface="Times New Roman" panose="02020603050405020304" pitchFamily="18" charset="0"/>
            </a:endParaRPr>
          </a:p>
          <a:p>
            <a:pPr marL="540385" algn="ctr">
              <a:spcAft>
                <a:spcPts val="0"/>
              </a:spcAft>
            </a:pPr>
            <a:r>
              <a:rPr lang="ru-RU" dirty="0" smtClean="0">
                <a:latin typeface="KZ Times New Roman"/>
                <a:ea typeface="Times New Roman" panose="02020603050405020304" pitchFamily="18" charset="0"/>
              </a:rPr>
              <a:t>«</a:t>
            </a:r>
            <a:r>
              <a:rPr lang="ru-RU" dirty="0">
                <a:latin typeface="KZ Times New Roman"/>
                <a:ea typeface="Times New Roman" panose="02020603050405020304" pitchFamily="18" charset="0"/>
              </a:rPr>
              <a:t>Материал</a:t>
            </a:r>
            <a:r>
              <a:rPr lang="ru-MD" dirty="0">
                <a:latin typeface="KZ Times New Roman"/>
                <a:ea typeface="Times New Roman" panose="02020603050405020304" pitchFamily="18" charset="0"/>
              </a:rPr>
              <a:t>дар</a:t>
            </a:r>
            <a:r>
              <a:rPr lang="ru-RU" dirty="0">
                <a:latin typeface="KZ Times New Roman"/>
                <a:ea typeface="Times New Roman" panose="02020603050405020304" pitchFamily="18" charset="0"/>
              </a:rPr>
              <a:t>»</a:t>
            </a:r>
            <a:r>
              <a:rPr lang="ru-MD" dirty="0">
                <a:latin typeface="KZ Times New Roman"/>
                <a:ea typeface="Times New Roman" panose="02020603050405020304" pitchFamily="18" charset="0"/>
              </a:rPr>
              <a:t> </a:t>
            </a:r>
            <a:r>
              <a:rPr lang="ru-MD" dirty="0" err="1">
                <a:latin typeface="KZ Times New Roman"/>
                <a:ea typeface="Times New Roman" panose="02020603050405020304" pitchFamily="18" charset="0"/>
              </a:rPr>
              <a:t>шоты</a:t>
            </a:r>
            <a:endParaRPr lang="ru-RU" sz="1200" dirty="0">
              <a:effectLst/>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nvPr>
        </p:nvGraphicFramePr>
        <p:xfrm>
          <a:off x="1712910" y="3890665"/>
          <a:ext cx="9640892" cy="2604252"/>
        </p:xfrm>
        <a:graphic>
          <a:graphicData uri="http://schemas.openxmlformats.org/drawingml/2006/table">
            <a:tbl>
              <a:tblPr>
                <a:tableStyleId>{5940675A-B579-460E-94D1-54222C63F5DA}</a:tableStyleId>
              </a:tblPr>
              <a:tblGrid>
                <a:gridCol w="1357843"/>
                <a:gridCol w="1027449"/>
                <a:gridCol w="1163434"/>
                <a:gridCol w="1240997"/>
                <a:gridCol w="1402165"/>
                <a:gridCol w="1047595"/>
                <a:gridCol w="1160412"/>
                <a:gridCol w="1240997"/>
              </a:tblGrid>
              <a:tr h="325531">
                <a:tc gridSpan="4">
                  <a:txBody>
                    <a:bodyPr/>
                    <a:lstStyle/>
                    <a:p>
                      <a:pPr algn="ctr">
                        <a:spcAft>
                          <a:spcPts val="0"/>
                        </a:spcAft>
                      </a:pPr>
                      <a:r>
                        <a:rPr lang="ru-MD" sz="2000" dirty="0">
                          <a:effectLst/>
                        </a:rPr>
                        <a:t>КІРІС</a:t>
                      </a:r>
                      <a:endParaRPr lang="ru-RU" sz="20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a:spcAft>
                          <a:spcPts val="0"/>
                        </a:spcAft>
                      </a:pPr>
                      <a:r>
                        <a:rPr lang="ru-MD" sz="2000">
                          <a:effectLst/>
                        </a:rPr>
                        <a:t>ШЫҒЫС</a:t>
                      </a:r>
                      <a:endParaRPr lang="ru-RU" sz="2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r>
              <a:tr h="651064">
                <a:tc>
                  <a:txBody>
                    <a:bodyPr/>
                    <a:lstStyle/>
                    <a:p>
                      <a:pPr algn="ctr">
                        <a:spcAft>
                          <a:spcPts val="0"/>
                        </a:spcAft>
                      </a:pPr>
                      <a:r>
                        <a:rPr lang="ru-MD" sz="2000">
                          <a:effectLst/>
                        </a:rPr>
                        <a:t>Әрекет нөмірі</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Саны </a:t>
                      </a:r>
                      <a:endParaRPr lang="ru-RU" sz="2000">
                        <a:effectLst/>
                      </a:endParaRPr>
                    </a:p>
                    <a:p>
                      <a:pPr algn="ctr">
                        <a:spcAft>
                          <a:spcPts val="0"/>
                        </a:spcAft>
                      </a:pPr>
                      <a:r>
                        <a:rPr lang="ru-RU" sz="2000">
                          <a:effectLst/>
                        </a:rPr>
                        <a:t>(кг)</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Бағасы </a:t>
                      </a:r>
                      <a:endParaRPr lang="ru-RU" sz="2000">
                        <a:effectLst/>
                      </a:endParaRPr>
                    </a:p>
                    <a:p>
                      <a:pPr algn="ctr">
                        <a:spcAft>
                          <a:spcPts val="0"/>
                        </a:spcAft>
                      </a:pPr>
                      <a:r>
                        <a:rPr lang="ru-RU" sz="2000">
                          <a:effectLst/>
                        </a:rPr>
                        <a:t>(теңге)</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С</a:t>
                      </a:r>
                      <a:r>
                        <a:rPr lang="ru-MD" sz="2000">
                          <a:effectLst/>
                        </a:rPr>
                        <a:t>о</a:t>
                      </a:r>
                      <a:r>
                        <a:rPr lang="ru-RU" sz="2000">
                          <a:effectLst/>
                        </a:rPr>
                        <a:t>м</a:t>
                      </a:r>
                      <a:r>
                        <a:rPr lang="ru-MD" sz="2000">
                          <a:effectLst/>
                        </a:rPr>
                        <a:t>асы</a:t>
                      </a:r>
                      <a:endParaRPr lang="ru-RU" sz="2000">
                        <a:effectLst/>
                      </a:endParaRPr>
                    </a:p>
                    <a:p>
                      <a:pPr algn="ctr">
                        <a:spcAft>
                          <a:spcPts val="0"/>
                        </a:spcAft>
                      </a:pPr>
                      <a:r>
                        <a:rPr lang="ru-RU" sz="2000">
                          <a:effectLst/>
                        </a:rPr>
                        <a:t>(теңге)</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Әрекет нөмірі</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Саны </a:t>
                      </a:r>
                      <a:endParaRPr lang="ru-RU" sz="2000">
                        <a:effectLst/>
                      </a:endParaRPr>
                    </a:p>
                    <a:p>
                      <a:pPr algn="ctr">
                        <a:spcAft>
                          <a:spcPts val="0"/>
                        </a:spcAft>
                      </a:pPr>
                      <a:r>
                        <a:rPr lang="ru-RU" sz="2000">
                          <a:effectLst/>
                        </a:rPr>
                        <a:t>(кг)</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Бағасы </a:t>
                      </a:r>
                      <a:endParaRPr lang="ru-RU" sz="2000">
                        <a:effectLst/>
                      </a:endParaRPr>
                    </a:p>
                    <a:p>
                      <a:pPr algn="ctr">
                        <a:spcAft>
                          <a:spcPts val="0"/>
                        </a:spcAft>
                      </a:pPr>
                      <a:r>
                        <a:rPr lang="ru-RU" sz="2000">
                          <a:effectLst/>
                        </a:rPr>
                        <a:t>(теңге)</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С</a:t>
                      </a:r>
                      <a:r>
                        <a:rPr lang="ru-MD" sz="2000">
                          <a:effectLst/>
                        </a:rPr>
                        <a:t>о</a:t>
                      </a:r>
                      <a:r>
                        <a:rPr lang="ru-RU" sz="2000">
                          <a:effectLst/>
                        </a:rPr>
                        <a:t>м</a:t>
                      </a:r>
                      <a:r>
                        <a:rPr lang="ru-MD" sz="2000">
                          <a:effectLst/>
                        </a:rPr>
                        <a:t>асы</a:t>
                      </a:r>
                      <a:endParaRPr lang="ru-RU" sz="2000">
                        <a:effectLst/>
                      </a:endParaRPr>
                    </a:p>
                    <a:p>
                      <a:pPr algn="ctr">
                        <a:spcAft>
                          <a:spcPts val="0"/>
                        </a:spcAft>
                      </a:pPr>
                      <a:r>
                        <a:rPr lang="ru-RU" sz="2000">
                          <a:effectLst/>
                        </a:rPr>
                        <a:t>(теңге)</a:t>
                      </a:r>
                      <a:endParaRPr lang="ru-RU" sz="2000">
                        <a:effectLst/>
                        <a:latin typeface="Times New Roman" panose="02020603050405020304" pitchFamily="18" charset="0"/>
                        <a:ea typeface="Times New Roman" panose="02020603050405020304" pitchFamily="18" charset="0"/>
                      </a:endParaRPr>
                    </a:p>
                  </a:txBody>
                  <a:tcPr marL="68580" marR="68580" marT="0" marB="0"/>
                </a:tc>
              </a:tr>
              <a:tr h="325531">
                <a:tc>
                  <a:txBody>
                    <a:bodyPr/>
                    <a:lstStyle/>
                    <a:p>
                      <a:pPr algn="ctr">
                        <a:spcAft>
                          <a:spcPts val="0"/>
                        </a:spcAft>
                      </a:pPr>
                      <a:r>
                        <a:rPr lang="ru-MD" sz="2000" u="sng">
                          <a:effectLst/>
                        </a:rPr>
                        <a:t>Қалдық </a:t>
                      </a:r>
                      <a:r>
                        <a:rPr lang="ru-RU" sz="2000" u="sng">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100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50 000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r>
              <a:tr h="651064">
                <a:tc>
                  <a:txBody>
                    <a:bodyPr/>
                    <a:lstStyle/>
                    <a:p>
                      <a:pPr algn="just">
                        <a:spcAft>
                          <a:spcPts val="0"/>
                        </a:spcAft>
                      </a:pPr>
                      <a:r>
                        <a:rPr lang="ru-RU" sz="2000">
                          <a:effectLst/>
                        </a:rPr>
                        <a:t>1</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70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35 000</a:t>
                      </a:r>
                    </a:p>
                    <a:p>
                      <a:pPr algn="ctr">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2</a:t>
                      </a:r>
                    </a:p>
                    <a:p>
                      <a:pPr algn="ctr">
                        <a:spcAft>
                          <a:spcPts val="0"/>
                        </a:spcAft>
                      </a:pPr>
                      <a:r>
                        <a:rPr lang="ru-RU" sz="2000">
                          <a:effectLst/>
                        </a:rPr>
                        <a:t>3</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a:t>
                      </a:r>
                    </a:p>
                    <a:p>
                      <a:pPr algn="ctr">
                        <a:spcAft>
                          <a:spcPts val="0"/>
                        </a:spcAft>
                      </a:pPr>
                      <a:r>
                        <a:rPr lang="ru-RU" sz="2000">
                          <a:effectLst/>
                        </a:rPr>
                        <a:t>80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500</a:t>
                      </a:r>
                    </a:p>
                    <a:p>
                      <a:pPr algn="ctr">
                        <a:spcAft>
                          <a:spcPts val="0"/>
                        </a:spcAft>
                      </a:pPr>
                      <a:r>
                        <a:rPr lang="ru-RU" sz="2000">
                          <a:effectLst/>
                        </a:rPr>
                        <a:t>500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25 000</a:t>
                      </a:r>
                    </a:p>
                    <a:p>
                      <a:pPr algn="ctr">
                        <a:spcAft>
                          <a:spcPts val="0"/>
                        </a:spcAft>
                      </a:pPr>
                      <a:r>
                        <a:rPr lang="ru-RU" sz="2000">
                          <a:effectLst/>
                        </a:rPr>
                        <a:t>40 000</a:t>
                      </a:r>
                      <a:endParaRPr lang="ru-RU" sz="2000">
                        <a:effectLst/>
                        <a:latin typeface="Times New Roman" panose="02020603050405020304" pitchFamily="18" charset="0"/>
                        <a:ea typeface="Times New Roman" panose="02020603050405020304" pitchFamily="18" charset="0"/>
                      </a:endParaRPr>
                    </a:p>
                  </a:txBody>
                  <a:tcPr marL="68580" marR="68580" marT="0" marB="0"/>
                </a:tc>
              </a:tr>
              <a:tr h="325531">
                <a:tc>
                  <a:txBody>
                    <a:bodyPr/>
                    <a:lstStyle/>
                    <a:p>
                      <a:pPr algn="ctr">
                        <a:spcAft>
                          <a:spcPts val="0"/>
                        </a:spcAft>
                      </a:pPr>
                      <a:r>
                        <a:rPr lang="ru-MD" sz="2000">
                          <a:effectLst/>
                        </a:rPr>
                        <a:t>Айналым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70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35 000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MD" sz="2000">
                          <a:effectLst/>
                        </a:rPr>
                        <a:t>Айналым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130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500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65 000</a:t>
                      </a:r>
                      <a:endParaRPr lang="ru-RU" sz="2000">
                        <a:effectLst/>
                        <a:latin typeface="Times New Roman" panose="02020603050405020304" pitchFamily="18" charset="0"/>
                        <a:ea typeface="Times New Roman" panose="02020603050405020304" pitchFamily="18" charset="0"/>
                      </a:endParaRPr>
                    </a:p>
                  </a:txBody>
                  <a:tcPr marL="68580" marR="68580" marT="0" marB="0"/>
                </a:tc>
              </a:tr>
              <a:tr h="325531">
                <a:tc>
                  <a:txBody>
                    <a:bodyPr/>
                    <a:lstStyle/>
                    <a:p>
                      <a:pPr algn="ctr">
                        <a:spcAft>
                          <a:spcPts val="0"/>
                        </a:spcAft>
                      </a:pPr>
                      <a:r>
                        <a:rPr lang="ru-MD" sz="2000">
                          <a:effectLst/>
                        </a:rPr>
                        <a:t>Қалдық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a:effectLst/>
                        </a:rPr>
                        <a:t>40</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dirty="0">
                          <a:effectLst/>
                        </a:rPr>
                        <a:t>500</a:t>
                      </a:r>
                      <a:endParaRPr lang="ru-RU"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2000" dirty="0">
                          <a:effectLst/>
                        </a:rPr>
                        <a:t>20 000</a:t>
                      </a:r>
                      <a:endParaRPr lang="ru-RU"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ru-RU" sz="2000">
                          <a:effectLst/>
                        </a:rPr>
                        <a:t> </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ru-RU" sz="2000" dirty="0">
                          <a:effectLst/>
                        </a:rPr>
                        <a:t> </a:t>
                      </a:r>
                      <a:endParaRPr lang="ru-RU" sz="20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61209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1173480"/>
            <a:ext cx="10018713" cy="2286000"/>
          </a:xfrm>
        </p:spPr>
        <p:txBody>
          <a:bodyPr>
            <a:noAutofit/>
          </a:bodyPr>
          <a:lstStyle/>
          <a:p>
            <a:pPr algn="just"/>
            <a:r>
              <a:rPr lang="ru-MD" sz="2000" dirty="0" err="1"/>
              <a:t>Және</a:t>
            </a:r>
            <a:r>
              <a:rPr lang="ru-MD" sz="2000" dirty="0"/>
              <a:t> </a:t>
            </a:r>
            <a:r>
              <a:rPr lang="ru-MD" sz="2000" dirty="0" err="1"/>
              <a:t>материалдарың</a:t>
            </a:r>
            <a:r>
              <a:rPr lang="ru-MD" sz="2000" dirty="0"/>
              <a:t> </a:t>
            </a:r>
            <a:r>
              <a:rPr lang="ru-MD" sz="2000" dirty="0" err="1"/>
              <a:t>басқа</a:t>
            </a:r>
            <a:r>
              <a:rPr lang="ru-MD" sz="2000" dirty="0"/>
              <a:t> да </a:t>
            </a:r>
            <a:r>
              <a:rPr lang="ru-MD" sz="2000" dirty="0" err="1"/>
              <a:t>түрлері</a:t>
            </a:r>
            <a:r>
              <a:rPr lang="ru-MD" sz="2000" dirty="0"/>
              <a:t> </a:t>
            </a:r>
            <a:r>
              <a:rPr lang="ru-MD" sz="2000" dirty="0" err="1"/>
              <a:t>бойынша</a:t>
            </a:r>
            <a:r>
              <a:rPr lang="ru-MD" sz="2000" dirty="0"/>
              <a:t> </a:t>
            </a:r>
            <a:r>
              <a:rPr lang="ru-MD" sz="2000" dirty="0" err="1"/>
              <a:t>осындай</a:t>
            </a:r>
            <a:r>
              <a:rPr lang="ru-MD" sz="2000" dirty="0"/>
              <a:t> </a:t>
            </a:r>
            <a:r>
              <a:rPr lang="ru-MD" sz="2000" dirty="0" err="1"/>
              <a:t>кестелер</a:t>
            </a:r>
            <a:r>
              <a:rPr lang="ru-MD" sz="2000" dirty="0"/>
              <a:t> </a:t>
            </a:r>
            <a:r>
              <a:rPr lang="ru-MD" sz="2000" dirty="0" err="1"/>
              <a:t>толтырылады</a:t>
            </a:r>
            <a:r>
              <a:rPr lang="ru-MD" sz="2000" dirty="0"/>
              <a:t>.</a:t>
            </a:r>
            <a:endParaRPr lang="ru-RU" sz="2000" dirty="0"/>
          </a:p>
          <a:p>
            <a:pPr algn="just"/>
            <a:r>
              <a:rPr lang="ru-MD" sz="2000" dirty="0" err="1"/>
              <a:t>Есеп</a:t>
            </a:r>
            <a:r>
              <a:rPr lang="ru-MD" sz="2000" dirty="0"/>
              <a:t> </a:t>
            </a:r>
            <a:r>
              <a:rPr lang="ru-MD" sz="2000" dirty="0" err="1"/>
              <a:t>айырысу</a:t>
            </a:r>
            <a:r>
              <a:rPr lang="ru-MD" sz="2000" dirty="0"/>
              <a:t> </a:t>
            </a:r>
            <a:r>
              <a:rPr lang="ru-MD" sz="2000" dirty="0" err="1"/>
              <a:t>жүргізілетін</a:t>
            </a:r>
            <a:r>
              <a:rPr lang="ru-MD" sz="2000" dirty="0"/>
              <a:t> </a:t>
            </a:r>
            <a:r>
              <a:rPr lang="ru-MD" sz="2000" dirty="0" err="1"/>
              <a:t>жинақтау</a:t>
            </a:r>
            <a:r>
              <a:rPr lang="ru-MD" sz="2000" dirty="0"/>
              <a:t> </a:t>
            </a:r>
            <a:r>
              <a:rPr lang="ru-MD" sz="2000" dirty="0" err="1"/>
              <a:t>шоттарының</a:t>
            </a:r>
            <a:r>
              <a:rPr lang="ru-MD" sz="2000" dirty="0"/>
              <a:t> </a:t>
            </a:r>
            <a:r>
              <a:rPr lang="ru-MD" sz="2000" dirty="0" err="1"/>
              <a:t>мазмұнын</a:t>
            </a:r>
            <a:r>
              <a:rPr lang="ru-MD" sz="2000" dirty="0"/>
              <a:t> </a:t>
            </a:r>
            <a:r>
              <a:rPr lang="ru-MD" sz="2000" dirty="0" err="1"/>
              <a:t>бөлшектеу</a:t>
            </a:r>
            <a:r>
              <a:rPr lang="ru-MD" sz="2000" dirty="0"/>
              <a:t> </a:t>
            </a:r>
            <a:r>
              <a:rPr lang="ru-MD" sz="2000" dirty="0" err="1"/>
              <a:t>үшін</a:t>
            </a:r>
            <a:r>
              <a:rPr lang="ru-MD" sz="2000" dirty="0"/>
              <a:t> </a:t>
            </a:r>
            <a:r>
              <a:rPr lang="ru-MD" sz="2000" i="1" dirty="0" err="1"/>
              <a:t>сомалық</a:t>
            </a:r>
            <a:r>
              <a:rPr lang="ru-MD" sz="2000" i="1" dirty="0"/>
              <a:t> </a:t>
            </a:r>
            <a:r>
              <a:rPr lang="ru-MD" sz="2000" i="1" dirty="0" err="1"/>
              <a:t>талдау</a:t>
            </a:r>
            <a:r>
              <a:rPr lang="ru-MD" sz="2000" i="1" dirty="0"/>
              <a:t> </a:t>
            </a:r>
            <a:r>
              <a:rPr lang="ru-MD" sz="2000" i="1" dirty="0" err="1"/>
              <a:t>шоттары</a:t>
            </a:r>
            <a:r>
              <a:rPr lang="ru-MD" sz="2000" dirty="0"/>
              <a:t> </a:t>
            </a:r>
            <a:r>
              <a:rPr lang="ru-MD" sz="2000" dirty="0" err="1"/>
              <a:t>жүргізіледі</a:t>
            </a:r>
            <a:r>
              <a:rPr lang="ru-RU" sz="2000" dirty="0"/>
              <a:t>. </a:t>
            </a:r>
            <a:r>
              <a:rPr lang="ru-MD" sz="2000" dirty="0" err="1"/>
              <a:t>Олардың</a:t>
            </a:r>
            <a:r>
              <a:rPr lang="ru-MD" sz="2000" dirty="0"/>
              <a:t> </a:t>
            </a:r>
            <a:r>
              <a:rPr lang="ru-MD" sz="2000" dirty="0" err="1"/>
              <a:t>формасы</a:t>
            </a:r>
            <a:r>
              <a:rPr lang="ru-MD" sz="2000" dirty="0"/>
              <a:t> </a:t>
            </a:r>
            <a:r>
              <a:rPr lang="ru-MD" sz="2000" dirty="0" err="1"/>
              <a:t>жинақтау</a:t>
            </a:r>
            <a:r>
              <a:rPr lang="ru-MD" sz="2000" dirty="0"/>
              <a:t> </a:t>
            </a:r>
            <a:r>
              <a:rPr lang="ru-MD" sz="2000" dirty="0" err="1"/>
              <a:t>шоттарының</a:t>
            </a:r>
            <a:r>
              <a:rPr lang="ru-MD" sz="2000" dirty="0"/>
              <a:t> </a:t>
            </a:r>
            <a:r>
              <a:rPr lang="ru-MD" sz="2000" dirty="0" err="1"/>
              <a:t>формасына</a:t>
            </a:r>
            <a:r>
              <a:rPr lang="ru-MD" sz="2000" dirty="0"/>
              <a:t> </a:t>
            </a:r>
            <a:r>
              <a:rPr lang="ru-MD" sz="2000" dirty="0" err="1"/>
              <a:t>ұқсас</a:t>
            </a:r>
            <a:r>
              <a:rPr lang="ru-MD" sz="2000" dirty="0"/>
              <a:t>. </a:t>
            </a:r>
            <a:r>
              <a:rPr lang="ru-MD" sz="2000" dirty="0" err="1"/>
              <a:t>Мысалы</a:t>
            </a:r>
            <a:r>
              <a:rPr lang="ru-MD" sz="2000" dirty="0"/>
              <a:t>, «</a:t>
            </a:r>
            <a:r>
              <a:rPr lang="ru-MD" sz="2000" dirty="0" err="1"/>
              <a:t>Есеп</a:t>
            </a:r>
            <a:r>
              <a:rPr lang="ru-MD" sz="2000" dirty="0"/>
              <a:t> </a:t>
            </a:r>
            <a:r>
              <a:rPr lang="ru-MD" sz="2000" dirty="0" err="1"/>
              <a:t>беруге</a:t>
            </a:r>
            <a:r>
              <a:rPr lang="ru-MD" sz="2000" dirty="0"/>
              <a:t> </a:t>
            </a:r>
            <a:r>
              <a:rPr lang="ru-MD" sz="2000" dirty="0" err="1"/>
              <a:t>тиісті</a:t>
            </a:r>
            <a:r>
              <a:rPr lang="ru-MD" sz="2000" dirty="0"/>
              <a:t> </a:t>
            </a:r>
            <a:r>
              <a:rPr lang="ru-MD" sz="2000" dirty="0" err="1"/>
              <a:t>тұлғалармен</a:t>
            </a:r>
            <a:r>
              <a:rPr lang="ru-MD" sz="2000" dirty="0"/>
              <a:t> </a:t>
            </a:r>
            <a:r>
              <a:rPr lang="ru-MD" sz="2000" dirty="0" err="1"/>
              <a:t>есеп</a:t>
            </a:r>
            <a:r>
              <a:rPr lang="ru-MD" sz="2000" dirty="0"/>
              <a:t> </a:t>
            </a:r>
            <a:r>
              <a:rPr lang="ru-MD" sz="2000" dirty="0" err="1"/>
              <a:t>айырысу</a:t>
            </a:r>
            <a:r>
              <a:rPr lang="ru-MD" sz="2000" dirty="0"/>
              <a:t>» </a:t>
            </a:r>
            <a:r>
              <a:rPr lang="ru-MD" sz="2000" dirty="0" err="1"/>
              <a:t>үшін</a:t>
            </a:r>
            <a:r>
              <a:rPr lang="ru-MD" sz="2000" dirty="0"/>
              <a:t> </a:t>
            </a:r>
            <a:r>
              <a:rPr lang="ru-MD" sz="2000" dirty="0" err="1"/>
              <a:t>әрбір</a:t>
            </a:r>
            <a:r>
              <a:rPr lang="ru-MD" sz="2000" dirty="0"/>
              <a:t> </a:t>
            </a:r>
            <a:r>
              <a:rPr lang="ru-MD" sz="2000" dirty="0" err="1"/>
              <a:t>есеп</a:t>
            </a:r>
            <a:r>
              <a:rPr lang="ru-MD" sz="2000" dirty="0"/>
              <a:t> </a:t>
            </a:r>
            <a:r>
              <a:rPr lang="ru-MD" sz="2000" dirty="0" err="1"/>
              <a:t>беруге</a:t>
            </a:r>
            <a:r>
              <a:rPr lang="ru-MD" sz="2000" dirty="0"/>
              <a:t> </a:t>
            </a:r>
            <a:r>
              <a:rPr lang="ru-MD" sz="2000" dirty="0" err="1"/>
              <a:t>тиісті</a:t>
            </a:r>
            <a:r>
              <a:rPr lang="ru-MD" sz="2000" dirty="0"/>
              <a:t> </a:t>
            </a:r>
            <a:r>
              <a:rPr lang="ru-MD" sz="2000" dirty="0" err="1"/>
              <a:t>тұлғаға</a:t>
            </a:r>
            <a:r>
              <a:rPr lang="ru-MD" sz="2000" dirty="0"/>
              <a:t> </a:t>
            </a:r>
            <a:r>
              <a:rPr lang="ru-MD" sz="2000" dirty="0" err="1"/>
              <a:t>жеке</a:t>
            </a:r>
            <a:r>
              <a:rPr lang="ru-MD" sz="2000" dirty="0"/>
              <a:t> </a:t>
            </a:r>
            <a:r>
              <a:rPr lang="ru-MD" sz="2000" dirty="0" err="1"/>
              <a:t>шоттар</a:t>
            </a:r>
            <a:r>
              <a:rPr lang="ru-MD" sz="2000" dirty="0"/>
              <a:t> </a:t>
            </a:r>
            <a:r>
              <a:rPr lang="ru-MD" sz="2000" dirty="0" err="1"/>
              <a:t>ашылады</a:t>
            </a:r>
            <a:r>
              <a:rPr lang="ru-MD" sz="2000" dirty="0"/>
              <a:t>.</a:t>
            </a:r>
            <a:endParaRPr lang="ru-RU" sz="2000" dirty="0"/>
          </a:p>
          <a:p>
            <a:pPr algn="just"/>
            <a:r>
              <a:rPr lang="ru-MD" sz="2000" dirty="0" err="1"/>
              <a:t>Мысалы</a:t>
            </a:r>
            <a:r>
              <a:rPr lang="ru-MD" sz="2000" dirty="0"/>
              <a:t>, «</a:t>
            </a:r>
            <a:r>
              <a:rPr lang="ru-MD" sz="2000" dirty="0" err="1"/>
              <a:t>Есеп</a:t>
            </a:r>
            <a:r>
              <a:rPr lang="ru-MD" sz="2000" dirty="0"/>
              <a:t> </a:t>
            </a:r>
            <a:r>
              <a:rPr lang="ru-MD" sz="2000" dirty="0" err="1"/>
              <a:t>беруге</a:t>
            </a:r>
            <a:r>
              <a:rPr lang="ru-MD" sz="2000" dirty="0"/>
              <a:t> </a:t>
            </a:r>
            <a:r>
              <a:rPr lang="ru-MD" sz="2000" dirty="0" err="1"/>
              <a:t>тиісті</a:t>
            </a:r>
            <a:r>
              <a:rPr lang="ru-MD" sz="2000" dirty="0"/>
              <a:t> </a:t>
            </a:r>
            <a:r>
              <a:rPr lang="ru-MD" sz="2000" dirty="0" err="1"/>
              <a:t>тұлғалармен</a:t>
            </a:r>
            <a:r>
              <a:rPr lang="ru-MD" sz="2000" dirty="0"/>
              <a:t> </a:t>
            </a:r>
            <a:r>
              <a:rPr lang="ru-MD" sz="2000" dirty="0" err="1"/>
              <a:t>есеп</a:t>
            </a:r>
            <a:r>
              <a:rPr lang="ru-MD" sz="2000" dirty="0"/>
              <a:t> </a:t>
            </a:r>
            <a:r>
              <a:rPr lang="ru-MD" sz="2000" dirty="0" err="1"/>
              <a:t>айырысу</a:t>
            </a:r>
            <a:r>
              <a:rPr lang="ru-MD" sz="2000" dirty="0"/>
              <a:t>» </a:t>
            </a:r>
            <a:r>
              <a:rPr lang="ru-MD" sz="2000" dirty="0" err="1"/>
              <a:t>шоты</a:t>
            </a:r>
            <a:r>
              <a:rPr lang="ru-MD" sz="2000" dirty="0"/>
              <a:t> </a:t>
            </a:r>
            <a:r>
              <a:rPr lang="ru-MD" sz="2000" dirty="0" err="1"/>
              <a:t>бойынша</a:t>
            </a:r>
            <a:r>
              <a:rPr lang="ru-MD" sz="2000" dirty="0"/>
              <a:t> 2002 </a:t>
            </a:r>
            <a:r>
              <a:rPr lang="ru-MD" sz="2000" dirty="0" err="1"/>
              <a:t>жылдың</a:t>
            </a:r>
            <a:r>
              <a:rPr lang="ru-MD" sz="2000" dirty="0"/>
              <a:t> 1 </a:t>
            </a:r>
            <a:r>
              <a:rPr lang="ru-MD" sz="2000" dirty="0" err="1"/>
              <a:t>шілдесіне</a:t>
            </a:r>
            <a:r>
              <a:rPr lang="ru-MD" sz="2000" dirty="0"/>
              <a:t> 30900 </a:t>
            </a:r>
            <a:r>
              <a:rPr lang="ru-MD" sz="2000" dirty="0" err="1"/>
              <a:t>теңге</a:t>
            </a:r>
            <a:r>
              <a:rPr lang="ru-MD" sz="2000" dirty="0"/>
              <a:t> </a:t>
            </a:r>
            <a:r>
              <a:rPr lang="ru-MD" sz="2000" dirty="0" err="1"/>
              <a:t>есепте</a:t>
            </a:r>
            <a:r>
              <a:rPr lang="ru-MD" sz="2000" dirty="0"/>
              <a:t> </a:t>
            </a:r>
            <a:r>
              <a:rPr lang="ru-MD" sz="2000" dirty="0" err="1"/>
              <a:t>тұр</a:t>
            </a:r>
            <a:r>
              <a:rPr lang="ru-MD" sz="2000" dirty="0"/>
              <a:t> </a:t>
            </a:r>
            <a:r>
              <a:rPr lang="ru-MD" sz="2000" dirty="0" err="1"/>
              <a:t>делік</a:t>
            </a:r>
            <a:r>
              <a:rPr lang="ru-MD" sz="2000" dirty="0"/>
              <a:t>. </a:t>
            </a:r>
            <a:r>
              <a:rPr lang="ru-MD" sz="2000" dirty="0" err="1"/>
              <a:t>Ол</a:t>
            </a:r>
            <a:r>
              <a:rPr lang="ru-MD" sz="2000" dirty="0"/>
              <a:t> </a:t>
            </a:r>
            <a:r>
              <a:rPr lang="ru-MD" sz="2000" dirty="0" err="1"/>
              <a:t>қойма</a:t>
            </a:r>
            <a:r>
              <a:rPr lang="ru-MD" sz="2000" dirty="0"/>
              <a:t> </a:t>
            </a:r>
            <a:r>
              <a:rPr lang="ru-MD" sz="2000" dirty="0" err="1"/>
              <a:t>меңгерушісі</a:t>
            </a:r>
            <a:r>
              <a:rPr lang="ru-MD" sz="2000" dirty="0"/>
              <a:t> </a:t>
            </a:r>
            <a:r>
              <a:rPr lang="ru-MD" sz="2000" dirty="0" err="1"/>
              <a:t>Орынтаев</a:t>
            </a:r>
            <a:r>
              <a:rPr lang="ru-MD" sz="2000" dirty="0"/>
              <a:t> Қ.О. – 7300 </a:t>
            </a:r>
            <a:r>
              <a:rPr lang="ru-MD" sz="2000" dirty="0" err="1"/>
              <a:t>теңге</a:t>
            </a:r>
            <a:r>
              <a:rPr lang="ru-MD" sz="2000" dirty="0"/>
              <a:t>, агент </a:t>
            </a:r>
            <a:r>
              <a:rPr lang="ru-MD" sz="2000" dirty="0" err="1"/>
              <a:t>Мұқажанова</a:t>
            </a:r>
            <a:r>
              <a:rPr lang="ru-MD" sz="2000" dirty="0"/>
              <a:t> Т.Қ. – 12600 </a:t>
            </a:r>
            <a:r>
              <a:rPr lang="ru-MD" sz="2000" dirty="0" err="1"/>
              <a:t>теңге</a:t>
            </a:r>
            <a:r>
              <a:rPr lang="ru-MD" sz="2000" dirty="0"/>
              <a:t> </a:t>
            </a:r>
            <a:r>
              <a:rPr lang="ru-MD" sz="2000" dirty="0" err="1"/>
              <a:t>және</a:t>
            </a:r>
            <a:r>
              <a:rPr lang="ru-MD" sz="2000" dirty="0"/>
              <a:t> инженер </a:t>
            </a:r>
            <a:r>
              <a:rPr lang="ru-MD" sz="2000" dirty="0" err="1"/>
              <a:t>Қасенов</a:t>
            </a:r>
            <a:r>
              <a:rPr lang="ru-MD" sz="2000" dirty="0"/>
              <a:t> А.А.- 11000 </a:t>
            </a:r>
            <a:r>
              <a:rPr lang="ru-MD" sz="2000" dirty="0" err="1"/>
              <a:t>теңге</a:t>
            </a:r>
            <a:r>
              <a:rPr lang="ru-MD" sz="2000" dirty="0"/>
              <a:t> </a:t>
            </a:r>
            <a:r>
              <a:rPr lang="ru-MD" sz="2000" dirty="0" err="1"/>
              <a:t>сомалары</a:t>
            </a:r>
            <a:r>
              <a:rPr lang="ru-MD" sz="2000" dirty="0"/>
              <a:t> </a:t>
            </a:r>
            <a:r>
              <a:rPr lang="ru-MD" sz="2000" dirty="0" err="1"/>
              <a:t>қарыздарынан</a:t>
            </a:r>
            <a:r>
              <a:rPr lang="ru-MD" sz="2000" dirty="0"/>
              <a:t> </a:t>
            </a:r>
            <a:r>
              <a:rPr lang="ru-MD" sz="2000" dirty="0" err="1"/>
              <a:t>тұрады</a:t>
            </a:r>
            <a:r>
              <a:rPr lang="ru-MD" sz="2000" dirty="0"/>
              <a:t>.</a:t>
            </a:r>
            <a:endParaRPr lang="ru-RU" sz="2000" dirty="0"/>
          </a:p>
          <a:p>
            <a:pPr algn="just"/>
            <a:r>
              <a:rPr lang="ru-MD" sz="2000" dirty="0"/>
              <a:t> </a:t>
            </a:r>
            <a:r>
              <a:rPr lang="ru-MD" sz="2000" dirty="0" err="1" smtClean="0"/>
              <a:t>Ол</a:t>
            </a:r>
            <a:r>
              <a:rPr lang="ru-MD" sz="2000" dirty="0" smtClean="0"/>
              <a:t> </a:t>
            </a:r>
            <a:r>
              <a:rPr lang="ru-MD" sz="2000" dirty="0" err="1"/>
              <a:t>сызба</a:t>
            </a:r>
            <a:r>
              <a:rPr lang="ru-MD" sz="2000" dirty="0"/>
              <a:t> </a:t>
            </a:r>
            <a:r>
              <a:rPr lang="ru-MD" sz="2000" dirty="0" err="1"/>
              <a:t>түрінде</a:t>
            </a:r>
            <a:r>
              <a:rPr lang="ru-MD" sz="2000" dirty="0"/>
              <a:t> </a:t>
            </a:r>
            <a:r>
              <a:rPr lang="ru-MD" sz="2000" dirty="0" err="1"/>
              <a:t>былай</a:t>
            </a:r>
            <a:r>
              <a:rPr lang="ru-MD" sz="2000" dirty="0"/>
              <a:t> </a:t>
            </a:r>
            <a:r>
              <a:rPr lang="ru-MD" sz="2000" dirty="0" err="1"/>
              <a:t>көрсетіледі</a:t>
            </a:r>
            <a:r>
              <a:rPr lang="ru-MD" sz="2000" dirty="0"/>
              <a:t>:</a:t>
            </a:r>
            <a:endParaRPr lang="ru-RU" sz="2000" dirty="0"/>
          </a:p>
          <a:p>
            <a:pPr algn="just"/>
            <a:endParaRPr lang="ru-RU" sz="2000" dirty="0"/>
          </a:p>
        </p:txBody>
      </p:sp>
      <p:pic>
        <p:nvPicPr>
          <p:cNvPr id="4" name="Рисунок 3"/>
          <p:cNvPicPr>
            <a:picLocks noChangeAspect="1"/>
          </p:cNvPicPr>
          <p:nvPr/>
        </p:nvPicPr>
        <p:blipFill rotWithShape="1">
          <a:blip r:embed="rId2"/>
          <a:srcRect l="27125" t="40884" r="25875" b="21542"/>
          <a:stretch/>
        </p:blipFill>
        <p:spPr>
          <a:xfrm>
            <a:off x="3931920" y="4023360"/>
            <a:ext cx="5730240" cy="2575560"/>
          </a:xfrm>
          <a:prstGeom prst="rect">
            <a:avLst/>
          </a:prstGeom>
        </p:spPr>
      </p:pic>
    </p:spTree>
    <p:extLst>
      <p:ext uri="{BB962C8B-B14F-4D97-AF65-F5344CB8AC3E}">
        <p14:creationId xmlns:p14="http://schemas.microsoft.com/office/powerpoint/2010/main" val="1937178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23250" t="17984" r="18875" b="35993"/>
          <a:stretch/>
        </p:blipFill>
        <p:spPr>
          <a:xfrm>
            <a:off x="1767840" y="1005840"/>
            <a:ext cx="9829800" cy="5044440"/>
          </a:xfrm>
          <a:prstGeom prst="rect">
            <a:avLst/>
          </a:prstGeom>
        </p:spPr>
      </p:pic>
    </p:spTree>
    <p:extLst>
      <p:ext uri="{BB962C8B-B14F-4D97-AF65-F5344CB8AC3E}">
        <p14:creationId xmlns:p14="http://schemas.microsoft.com/office/powerpoint/2010/main" val="9976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6231" y="396241"/>
            <a:ext cx="10018713" cy="670560"/>
          </a:xfrm>
        </p:spPr>
        <p:txBody>
          <a:bodyPr>
            <a:normAutofit fontScale="90000"/>
          </a:bodyPr>
          <a:lstStyle/>
          <a:p>
            <a:r>
              <a:rPr lang="kk-KZ" dirty="0" smtClean="0">
                <a:solidFill>
                  <a:schemeClr val="accent1">
                    <a:lumMod val="75000"/>
                  </a:schemeClr>
                </a:solidFill>
              </a:rPr>
              <a:t>Субшоттар</a:t>
            </a:r>
            <a:endParaRPr lang="ru-RU" dirty="0">
              <a:solidFill>
                <a:schemeClr val="accent1">
                  <a:lumMod val="75000"/>
                </a:schemeClr>
              </a:solidFill>
            </a:endParaRPr>
          </a:p>
        </p:txBody>
      </p:sp>
      <p:sp>
        <p:nvSpPr>
          <p:cNvPr id="3" name="Объект 2"/>
          <p:cNvSpPr>
            <a:spLocks noGrp="1"/>
          </p:cNvSpPr>
          <p:nvPr>
            <p:ph idx="1"/>
          </p:nvPr>
        </p:nvSpPr>
        <p:spPr>
          <a:xfrm>
            <a:off x="1484310" y="1066801"/>
            <a:ext cx="10311450" cy="5791199"/>
          </a:xfrm>
        </p:spPr>
        <p:txBody>
          <a:bodyPr>
            <a:normAutofit fontScale="85000" lnSpcReduction="20000"/>
          </a:bodyPr>
          <a:lstStyle/>
          <a:p>
            <a:pPr algn="just"/>
            <a:r>
              <a:rPr lang="kk-KZ" dirty="0"/>
              <a:t>Талдау шотының қарапайым ғана құрылуы әрқашан қажетті көрсеткіштерді алуға мүмкіндік бере бермейді.  </a:t>
            </a:r>
            <a:r>
              <a:rPr lang="ru-RU" dirty="0" err="1"/>
              <a:t>Кейбір</a:t>
            </a:r>
            <a:r>
              <a:rPr lang="ru-RU" dirty="0"/>
              <a:t> </a:t>
            </a:r>
            <a:r>
              <a:rPr lang="ru-RU" dirty="0" err="1"/>
              <a:t>жинақтау</a:t>
            </a:r>
            <a:r>
              <a:rPr lang="ru-RU" dirty="0"/>
              <a:t> </a:t>
            </a:r>
            <a:r>
              <a:rPr lang="ru-RU" dirty="0" err="1"/>
              <a:t>шоттары</a:t>
            </a:r>
            <a:r>
              <a:rPr lang="ru-RU" dirty="0"/>
              <a:t> </a:t>
            </a:r>
            <a:r>
              <a:rPr lang="ru-RU" dirty="0" err="1"/>
              <a:t>бірнеше</a:t>
            </a:r>
            <a:r>
              <a:rPr lang="ru-RU" dirty="0"/>
              <a:t> </a:t>
            </a:r>
            <a:r>
              <a:rPr lang="ru-RU" dirty="0" err="1"/>
              <a:t>талдау</a:t>
            </a:r>
            <a:r>
              <a:rPr lang="ru-RU" dirty="0"/>
              <a:t> </a:t>
            </a:r>
            <a:r>
              <a:rPr lang="ru-RU" dirty="0" err="1"/>
              <a:t>шоттары</a:t>
            </a:r>
            <a:r>
              <a:rPr lang="ru-RU" dirty="0"/>
              <a:t> </a:t>
            </a:r>
            <a:r>
              <a:rPr lang="ru-RU" dirty="0" err="1"/>
              <a:t>топтарынан</a:t>
            </a:r>
            <a:r>
              <a:rPr lang="ru-RU" dirty="0"/>
              <a:t> </a:t>
            </a:r>
            <a:r>
              <a:rPr lang="ru-RU" dirty="0" err="1"/>
              <a:t>тұрады</a:t>
            </a:r>
            <a:r>
              <a:rPr lang="ru-RU" dirty="0"/>
              <a:t>. </a:t>
            </a:r>
          </a:p>
          <a:p>
            <a:pPr algn="just"/>
            <a:r>
              <a:rPr lang="ru-MD" dirty="0"/>
              <a:t>Бухгалтерлік </a:t>
            </a:r>
            <a:r>
              <a:rPr lang="ru-MD" dirty="0" err="1"/>
              <a:t>есепте</a:t>
            </a:r>
            <a:r>
              <a:rPr lang="ru-MD" dirty="0"/>
              <a:t>, </a:t>
            </a:r>
            <a:r>
              <a:rPr lang="ru-MD" dirty="0" err="1"/>
              <a:t>жалпы</a:t>
            </a:r>
            <a:r>
              <a:rPr lang="ru-MD" dirty="0"/>
              <a:t> </a:t>
            </a:r>
            <a:r>
              <a:rPr lang="ru-MD" dirty="0" err="1"/>
              <a:t>бухгалтерлік</a:t>
            </a:r>
            <a:r>
              <a:rPr lang="ru-MD" dirty="0"/>
              <a:t> </a:t>
            </a:r>
            <a:r>
              <a:rPr lang="ru-MD" dirty="0" err="1"/>
              <a:t>шоттар</a:t>
            </a:r>
            <a:r>
              <a:rPr lang="ru-MD" dirty="0"/>
              <a:t> </a:t>
            </a:r>
            <a:r>
              <a:rPr lang="ru-MD" dirty="0" err="1"/>
              <a:t>құрамында</a:t>
            </a:r>
            <a:r>
              <a:rPr lang="ru-MD" dirty="0"/>
              <a:t>: </a:t>
            </a:r>
            <a:r>
              <a:rPr lang="ru-MD" dirty="0" err="1"/>
              <a:t>жинақтау</a:t>
            </a:r>
            <a:r>
              <a:rPr lang="ru-MD" dirty="0"/>
              <a:t> </a:t>
            </a:r>
            <a:r>
              <a:rPr lang="ru-MD" dirty="0" err="1"/>
              <a:t>және</a:t>
            </a:r>
            <a:r>
              <a:rPr lang="ru-MD" dirty="0"/>
              <a:t> </a:t>
            </a:r>
            <a:r>
              <a:rPr lang="ru-MD" dirty="0" err="1"/>
              <a:t>талдау</a:t>
            </a:r>
            <a:r>
              <a:rPr lang="ru-MD" dirty="0"/>
              <a:t> </a:t>
            </a:r>
            <a:r>
              <a:rPr lang="ru-MD" dirty="0" err="1"/>
              <a:t>шоттарымен</a:t>
            </a:r>
            <a:r>
              <a:rPr lang="ru-MD" dirty="0"/>
              <a:t> </a:t>
            </a:r>
            <a:r>
              <a:rPr lang="ru-MD" dirty="0" err="1"/>
              <a:t>қоса</a:t>
            </a:r>
            <a:r>
              <a:rPr lang="ru-MD" dirty="0"/>
              <a:t>, </a:t>
            </a:r>
            <a:r>
              <a:rPr lang="ru-MD" dirty="0" err="1"/>
              <a:t>екінші</a:t>
            </a:r>
            <a:r>
              <a:rPr lang="ru-MD" dirty="0"/>
              <a:t> </a:t>
            </a:r>
            <a:r>
              <a:rPr lang="ru-MD" dirty="0" err="1"/>
              <a:t>кезектегі</a:t>
            </a:r>
            <a:r>
              <a:rPr lang="ru-MD" dirty="0"/>
              <a:t> </a:t>
            </a:r>
            <a:r>
              <a:rPr lang="ru-MD" dirty="0" err="1"/>
              <a:t>шоттар</a:t>
            </a:r>
            <a:r>
              <a:rPr lang="ru-MD" dirty="0"/>
              <a:t> </a:t>
            </a:r>
            <a:r>
              <a:rPr lang="ru-MD" dirty="0" err="1"/>
              <a:t>немесе</a:t>
            </a:r>
            <a:r>
              <a:rPr lang="ru-MD" dirty="0"/>
              <a:t> </a:t>
            </a:r>
            <a:r>
              <a:rPr lang="ru-MD" dirty="0" err="1"/>
              <a:t>жинақтау</a:t>
            </a:r>
            <a:r>
              <a:rPr lang="ru-MD" dirty="0"/>
              <a:t> </a:t>
            </a:r>
            <a:r>
              <a:rPr lang="ru-MD" dirty="0" err="1"/>
              <a:t>және</a:t>
            </a:r>
            <a:r>
              <a:rPr lang="ru-MD" dirty="0"/>
              <a:t> </a:t>
            </a:r>
            <a:r>
              <a:rPr lang="ru-MD" dirty="0" err="1"/>
              <a:t>талдау</a:t>
            </a:r>
            <a:r>
              <a:rPr lang="ru-MD" dirty="0"/>
              <a:t> </a:t>
            </a:r>
            <a:r>
              <a:rPr lang="ru-MD" dirty="0" err="1"/>
              <a:t>шоттарының</a:t>
            </a:r>
            <a:r>
              <a:rPr lang="ru-MD" dirty="0"/>
              <a:t> </a:t>
            </a:r>
            <a:r>
              <a:rPr lang="ru-MD" dirty="0" err="1"/>
              <a:t>арасында</a:t>
            </a:r>
            <a:r>
              <a:rPr lang="ru-MD" dirty="0"/>
              <a:t> </a:t>
            </a:r>
            <a:r>
              <a:rPr lang="ru-MD" dirty="0" err="1"/>
              <a:t>жүретін</a:t>
            </a:r>
            <a:r>
              <a:rPr lang="ru-MD" dirty="0"/>
              <a:t> </a:t>
            </a:r>
            <a:r>
              <a:rPr lang="ru-MD" i="1" dirty="0" err="1"/>
              <a:t>субшоттар</a:t>
            </a:r>
            <a:r>
              <a:rPr lang="ru-MD" dirty="0"/>
              <a:t> </a:t>
            </a:r>
            <a:r>
              <a:rPr lang="ru-MD" dirty="0" err="1"/>
              <a:t>қолданылады</a:t>
            </a:r>
            <a:r>
              <a:rPr lang="ru-MD" dirty="0"/>
              <a:t>.</a:t>
            </a:r>
            <a:endParaRPr lang="ru-RU" dirty="0"/>
          </a:p>
          <a:p>
            <a:pPr algn="just"/>
            <a:r>
              <a:rPr lang="ru-MD" dirty="0" err="1"/>
              <a:t>Субшоттар</a:t>
            </a:r>
            <a:r>
              <a:rPr lang="ru-MD" dirty="0"/>
              <a:t> </a:t>
            </a:r>
            <a:r>
              <a:rPr lang="ru-MD" dirty="0" err="1"/>
              <a:t>арқылы</a:t>
            </a:r>
            <a:r>
              <a:rPr lang="ru-MD" dirty="0"/>
              <a:t> </a:t>
            </a:r>
            <a:r>
              <a:rPr lang="ru-MD" dirty="0" err="1"/>
              <a:t>қосымша</a:t>
            </a:r>
            <a:r>
              <a:rPr lang="ru-MD" dirty="0"/>
              <a:t> </a:t>
            </a:r>
            <a:r>
              <a:rPr lang="ru-MD" dirty="0" err="1"/>
              <a:t>жинақтау</a:t>
            </a:r>
            <a:r>
              <a:rPr lang="ru-MD" dirty="0"/>
              <a:t> </a:t>
            </a:r>
            <a:r>
              <a:rPr lang="ru-MD" dirty="0" err="1"/>
              <a:t>шоттары</a:t>
            </a:r>
            <a:r>
              <a:rPr lang="ru-MD" dirty="0"/>
              <a:t> </a:t>
            </a:r>
            <a:r>
              <a:rPr lang="ru-MD" dirty="0" err="1"/>
              <a:t>ашылып</a:t>
            </a:r>
            <a:r>
              <a:rPr lang="ru-MD" dirty="0"/>
              <a:t>, </a:t>
            </a:r>
            <a:r>
              <a:rPr lang="ru-MD" dirty="0" err="1"/>
              <a:t>талдау</a:t>
            </a:r>
            <a:r>
              <a:rPr lang="ru-MD" dirty="0"/>
              <a:t> </a:t>
            </a:r>
            <a:r>
              <a:rPr lang="ru-MD" dirty="0" err="1"/>
              <a:t>шоттарының</a:t>
            </a:r>
            <a:r>
              <a:rPr lang="ru-MD" dirty="0"/>
              <a:t> </a:t>
            </a:r>
            <a:r>
              <a:rPr lang="ru-MD" dirty="0" err="1"/>
              <a:t>көмегімен</a:t>
            </a:r>
            <a:r>
              <a:rPr lang="ru-MD" dirty="0"/>
              <a:t> </a:t>
            </a:r>
            <a:r>
              <a:rPr lang="ru-MD" dirty="0" err="1"/>
              <a:t>есептелетін</a:t>
            </a:r>
            <a:r>
              <a:rPr lang="ru-MD" dirty="0"/>
              <a:t> </a:t>
            </a:r>
            <a:r>
              <a:rPr lang="ru-MD" dirty="0" err="1"/>
              <a:t>мәліметтер</a:t>
            </a:r>
            <a:r>
              <a:rPr lang="ru-MD" dirty="0"/>
              <a:t> </a:t>
            </a:r>
            <a:r>
              <a:rPr lang="ru-MD" dirty="0" err="1"/>
              <a:t>қорытындыланып</a:t>
            </a:r>
            <a:r>
              <a:rPr lang="ru-MD" dirty="0"/>
              <a:t> </a:t>
            </a:r>
            <a:r>
              <a:rPr lang="ru-MD" dirty="0" err="1"/>
              <a:t>бір</a:t>
            </a:r>
            <a:r>
              <a:rPr lang="ru-MD" dirty="0"/>
              <a:t> </a:t>
            </a:r>
            <a:r>
              <a:rPr lang="ru-MD" dirty="0" err="1"/>
              <a:t>жүйеге</a:t>
            </a:r>
            <a:r>
              <a:rPr lang="ru-MD" dirty="0"/>
              <a:t> </a:t>
            </a:r>
            <a:r>
              <a:rPr lang="ru-MD" dirty="0" err="1"/>
              <a:t>келтіріледі</a:t>
            </a:r>
            <a:r>
              <a:rPr lang="ru-MD" dirty="0"/>
              <a:t>. </a:t>
            </a:r>
            <a:endParaRPr lang="ru-RU" dirty="0"/>
          </a:p>
          <a:p>
            <a:pPr algn="just"/>
            <a:r>
              <a:rPr lang="ru-RU" dirty="0" err="1"/>
              <a:t>Талдау</a:t>
            </a:r>
            <a:r>
              <a:rPr lang="ru-RU" dirty="0"/>
              <a:t> </a:t>
            </a:r>
            <a:r>
              <a:rPr lang="ru-RU" dirty="0" err="1"/>
              <a:t>шоттарының</a:t>
            </a:r>
            <a:r>
              <a:rPr lang="ru-RU" dirty="0"/>
              <a:t>  </a:t>
            </a:r>
            <a:r>
              <a:rPr lang="ru-RU" dirty="0" err="1"/>
              <a:t>бірінші</a:t>
            </a:r>
            <a:r>
              <a:rPr lang="ru-RU" dirty="0"/>
              <a:t> </a:t>
            </a:r>
            <a:r>
              <a:rPr lang="ru-RU" dirty="0" err="1"/>
              <a:t>топтары</a:t>
            </a:r>
            <a:r>
              <a:rPr lang="ru-RU" dirty="0"/>
              <a:t> (</a:t>
            </a:r>
            <a:r>
              <a:rPr lang="ru-RU" dirty="0" err="1"/>
              <a:t>жинақтау</a:t>
            </a:r>
            <a:r>
              <a:rPr lang="ru-RU" dirty="0"/>
              <a:t> </a:t>
            </a:r>
            <a:r>
              <a:rPr lang="ru-RU" dirty="0" err="1"/>
              <a:t>шоттарынан</a:t>
            </a:r>
            <a:r>
              <a:rPr lang="ru-RU" dirty="0"/>
              <a:t> </a:t>
            </a:r>
            <a:r>
              <a:rPr lang="ru-RU" dirty="0" err="1"/>
              <a:t>кейін</a:t>
            </a:r>
            <a:r>
              <a:rPr lang="ru-RU" dirty="0"/>
              <a:t>) </a:t>
            </a:r>
            <a:r>
              <a:rPr lang="ru-RU" i="1" dirty="0" err="1"/>
              <a:t>субшоттар</a:t>
            </a:r>
            <a:r>
              <a:rPr lang="ru-RU" i="1" dirty="0"/>
              <a:t> </a:t>
            </a:r>
            <a:r>
              <a:rPr lang="ru-RU" dirty="0" err="1"/>
              <a:t>деп</a:t>
            </a:r>
            <a:r>
              <a:rPr lang="ru-RU" dirty="0"/>
              <a:t> </a:t>
            </a:r>
            <a:r>
              <a:rPr lang="ru-RU" dirty="0" err="1"/>
              <a:t>аталады</a:t>
            </a:r>
            <a:r>
              <a:rPr lang="ru-RU" dirty="0"/>
              <a:t>. </a:t>
            </a:r>
            <a:r>
              <a:rPr lang="ru-RU" dirty="0" err="1"/>
              <a:t>Субшот</a:t>
            </a:r>
            <a:r>
              <a:rPr lang="ru-RU" dirty="0"/>
              <a:t> </a:t>
            </a:r>
            <a:r>
              <a:rPr lang="ru-RU" dirty="0" err="1"/>
              <a:t>жинақтау</a:t>
            </a:r>
            <a:r>
              <a:rPr lang="ru-RU" dirty="0"/>
              <a:t> </a:t>
            </a:r>
            <a:r>
              <a:rPr lang="ru-RU" dirty="0" err="1"/>
              <a:t>және</a:t>
            </a:r>
            <a:r>
              <a:rPr lang="ru-RU" dirty="0"/>
              <a:t> </a:t>
            </a:r>
            <a:r>
              <a:rPr lang="ru-RU" dirty="0" err="1"/>
              <a:t>талдау</a:t>
            </a:r>
            <a:r>
              <a:rPr lang="ru-RU" dirty="0"/>
              <a:t> </a:t>
            </a:r>
            <a:r>
              <a:rPr lang="ru-RU" dirty="0" err="1"/>
              <a:t>шоттары</a:t>
            </a:r>
            <a:r>
              <a:rPr lang="ru-RU" dirty="0"/>
              <a:t> </a:t>
            </a:r>
            <a:r>
              <a:rPr lang="ru-RU" dirty="0" err="1"/>
              <a:t>арасындағы</a:t>
            </a:r>
            <a:r>
              <a:rPr lang="ru-RU" dirty="0"/>
              <a:t> </a:t>
            </a:r>
            <a:r>
              <a:rPr lang="ru-RU" dirty="0" err="1"/>
              <a:t>аралық</a:t>
            </a:r>
            <a:r>
              <a:rPr lang="ru-RU" dirty="0"/>
              <a:t> звено </a:t>
            </a:r>
            <a:r>
              <a:rPr lang="ru-RU" dirty="0" err="1"/>
              <a:t>болып</a:t>
            </a:r>
            <a:r>
              <a:rPr lang="ru-RU" dirty="0"/>
              <a:t> </a:t>
            </a:r>
            <a:r>
              <a:rPr lang="ru-RU" dirty="0" err="1"/>
              <a:t>саналады</a:t>
            </a:r>
            <a:r>
              <a:rPr lang="ru-RU" dirty="0"/>
              <a:t>. </a:t>
            </a:r>
            <a:r>
              <a:rPr lang="ru-RU" dirty="0" err="1"/>
              <a:t>Олардың</a:t>
            </a:r>
            <a:r>
              <a:rPr lang="ru-RU" dirty="0"/>
              <a:t> </a:t>
            </a:r>
            <a:r>
              <a:rPr lang="ru-RU" dirty="0" err="1"/>
              <a:t>әрбіреуі</a:t>
            </a:r>
            <a:r>
              <a:rPr lang="ru-RU" dirty="0"/>
              <a:t> </a:t>
            </a:r>
            <a:r>
              <a:rPr lang="ru-RU" dirty="0" err="1"/>
              <a:t>бірнеше</a:t>
            </a:r>
            <a:r>
              <a:rPr lang="ru-RU" dirty="0"/>
              <a:t> </a:t>
            </a:r>
            <a:r>
              <a:rPr lang="ru-RU" dirty="0" err="1"/>
              <a:t>талдау</a:t>
            </a:r>
            <a:r>
              <a:rPr lang="ru-RU" dirty="0"/>
              <a:t> </a:t>
            </a:r>
            <a:r>
              <a:rPr lang="ru-RU" dirty="0" err="1"/>
              <a:t>шоттарын</a:t>
            </a:r>
            <a:r>
              <a:rPr lang="ru-RU" dirty="0"/>
              <a:t> </a:t>
            </a:r>
            <a:r>
              <a:rPr lang="ru-RU" dirty="0" err="1"/>
              <a:t>біріктіреді</a:t>
            </a:r>
            <a:r>
              <a:rPr lang="ru-RU" dirty="0"/>
              <a:t>, </a:t>
            </a:r>
            <a:r>
              <a:rPr lang="ru-RU" dirty="0" err="1"/>
              <a:t>бірақ</a:t>
            </a:r>
            <a:r>
              <a:rPr lang="ru-RU" dirty="0"/>
              <a:t> </a:t>
            </a:r>
            <a:r>
              <a:rPr lang="ru-RU" dirty="0" err="1"/>
              <a:t>өздері</a:t>
            </a:r>
            <a:r>
              <a:rPr lang="ru-RU" dirty="0"/>
              <a:t>, </a:t>
            </a:r>
            <a:r>
              <a:rPr lang="ru-RU" dirty="0" err="1"/>
              <a:t>өз</a:t>
            </a:r>
            <a:r>
              <a:rPr lang="ru-RU" dirty="0"/>
              <a:t> </a:t>
            </a:r>
            <a:r>
              <a:rPr lang="ru-RU" dirty="0" err="1"/>
              <a:t>кезегінде</a:t>
            </a:r>
            <a:r>
              <a:rPr lang="ru-RU" dirty="0"/>
              <a:t>, </a:t>
            </a:r>
            <a:r>
              <a:rPr lang="ru-RU" dirty="0" err="1"/>
              <a:t>бір</a:t>
            </a:r>
            <a:r>
              <a:rPr lang="ru-RU" dirty="0"/>
              <a:t> </a:t>
            </a:r>
            <a:r>
              <a:rPr lang="ru-RU" dirty="0" err="1"/>
              <a:t>жинақтау</a:t>
            </a:r>
            <a:r>
              <a:rPr lang="ru-RU" dirty="0"/>
              <a:t> </a:t>
            </a:r>
            <a:r>
              <a:rPr lang="ru-RU" dirty="0" err="1"/>
              <a:t>шотымен</a:t>
            </a:r>
            <a:r>
              <a:rPr lang="ru-RU" dirty="0"/>
              <a:t> </a:t>
            </a:r>
            <a:r>
              <a:rPr lang="ru-RU" dirty="0" err="1"/>
              <a:t>біріктіріледі</a:t>
            </a:r>
            <a:r>
              <a:rPr lang="ru-RU" dirty="0"/>
              <a:t>. </a:t>
            </a:r>
            <a:r>
              <a:rPr lang="ru-RU" dirty="0" err="1"/>
              <a:t>Кейде</a:t>
            </a:r>
            <a:r>
              <a:rPr lang="ru-RU" dirty="0"/>
              <a:t> </a:t>
            </a:r>
            <a:r>
              <a:rPr lang="ru-RU" dirty="0" err="1"/>
              <a:t>субшоттарды</a:t>
            </a:r>
            <a:r>
              <a:rPr lang="ru-RU" dirty="0"/>
              <a:t> </a:t>
            </a:r>
            <a:r>
              <a:rPr lang="ru-RU" i="1" dirty="0" err="1"/>
              <a:t>екінші</a:t>
            </a:r>
            <a:r>
              <a:rPr lang="ru-RU" i="1" dirty="0"/>
              <a:t> </a:t>
            </a:r>
            <a:r>
              <a:rPr lang="ru-RU" i="1" dirty="0" err="1"/>
              <a:t>кезектегі</a:t>
            </a:r>
            <a:r>
              <a:rPr lang="ru-RU" i="1" dirty="0"/>
              <a:t> </a:t>
            </a:r>
            <a:r>
              <a:rPr lang="ru-RU" i="1" dirty="0" err="1"/>
              <a:t>шоттар</a:t>
            </a:r>
            <a:r>
              <a:rPr lang="ru-RU" dirty="0"/>
              <a:t> </a:t>
            </a:r>
            <a:r>
              <a:rPr lang="ru-RU" dirty="0" err="1"/>
              <a:t>деп</a:t>
            </a:r>
            <a:r>
              <a:rPr lang="ru-RU" dirty="0"/>
              <a:t> </a:t>
            </a:r>
            <a:r>
              <a:rPr lang="ru-RU" dirty="0" err="1"/>
              <a:t>атайды</a:t>
            </a:r>
            <a:r>
              <a:rPr lang="ru-RU" dirty="0"/>
              <a:t>, </a:t>
            </a:r>
            <a:r>
              <a:rPr lang="ru-RU" dirty="0" err="1"/>
              <a:t>ол</a:t>
            </a:r>
            <a:r>
              <a:rPr lang="ru-RU" dirty="0"/>
              <a:t> </a:t>
            </a:r>
            <a:r>
              <a:rPr lang="ru-RU" dirty="0" err="1"/>
              <a:t>кезде</a:t>
            </a:r>
            <a:r>
              <a:rPr lang="ru-RU" dirty="0"/>
              <a:t> </a:t>
            </a:r>
            <a:r>
              <a:rPr lang="ru-RU" dirty="0" err="1"/>
              <a:t>жинақтау</a:t>
            </a:r>
            <a:r>
              <a:rPr lang="ru-RU" dirty="0"/>
              <a:t> </a:t>
            </a:r>
            <a:r>
              <a:rPr lang="ru-RU" dirty="0" err="1"/>
              <a:t>шоттары</a:t>
            </a:r>
            <a:r>
              <a:rPr lang="ru-RU" dirty="0"/>
              <a:t> </a:t>
            </a:r>
            <a:r>
              <a:rPr lang="ru-RU" i="1" dirty="0" err="1"/>
              <a:t>бірінші</a:t>
            </a:r>
            <a:r>
              <a:rPr lang="ru-RU" i="1" dirty="0"/>
              <a:t> </a:t>
            </a:r>
            <a:r>
              <a:rPr lang="ru-RU" i="1" dirty="0" err="1"/>
              <a:t>кезектегі</a:t>
            </a:r>
            <a:r>
              <a:rPr lang="ru-RU" i="1" dirty="0"/>
              <a:t> </a:t>
            </a:r>
            <a:r>
              <a:rPr lang="ru-RU" i="1" dirty="0" err="1"/>
              <a:t>шоттар</a:t>
            </a:r>
            <a:r>
              <a:rPr lang="ru-RU" dirty="0"/>
              <a:t> </a:t>
            </a:r>
            <a:r>
              <a:rPr lang="ru-RU" dirty="0" err="1"/>
              <a:t>деп</a:t>
            </a:r>
            <a:r>
              <a:rPr lang="ru-RU" dirty="0"/>
              <a:t> </a:t>
            </a:r>
            <a:r>
              <a:rPr lang="ru-RU" dirty="0" err="1"/>
              <a:t>аталынса</a:t>
            </a:r>
            <a:r>
              <a:rPr lang="ru-RU" dirty="0"/>
              <a:t>, </a:t>
            </a:r>
            <a:r>
              <a:rPr lang="ru-RU" dirty="0" err="1"/>
              <a:t>онда</a:t>
            </a:r>
            <a:r>
              <a:rPr lang="ru-RU" dirty="0"/>
              <a:t> </a:t>
            </a:r>
            <a:r>
              <a:rPr lang="ru-RU" dirty="0" err="1"/>
              <a:t>талдау</a:t>
            </a:r>
            <a:r>
              <a:rPr lang="ru-RU" dirty="0"/>
              <a:t> </a:t>
            </a:r>
            <a:r>
              <a:rPr lang="ru-RU" dirty="0" err="1"/>
              <a:t>шоттарын</a:t>
            </a:r>
            <a:r>
              <a:rPr lang="ru-RU" dirty="0"/>
              <a:t> </a:t>
            </a:r>
            <a:r>
              <a:rPr lang="ru-RU" i="1" dirty="0" err="1"/>
              <a:t>үшінші</a:t>
            </a:r>
            <a:r>
              <a:rPr lang="ru-RU" i="1" dirty="0"/>
              <a:t> </a:t>
            </a:r>
            <a:r>
              <a:rPr lang="ru-RU" i="1" dirty="0" err="1"/>
              <a:t>кезектегі</a:t>
            </a:r>
            <a:r>
              <a:rPr lang="ru-RU" i="1" dirty="0"/>
              <a:t> </a:t>
            </a:r>
            <a:r>
              <a:rPr lang="ru-RU" i="1" dirty="0" err="1"/>
              <a:t>шоттар</a:t>
            </a:r>
            <a:r>
              <a:rPr lang="ru-RU" dirty="0"/>
              <a:t> </a:t>
            </a:r>
            <a:r>
              <a:rPr lang="ru-RU" dirty="0" err="1"/>
              <a:t>деп</a:t>
            </a:r>
            <a:r>
              <a:rPr lang="ru-RU" dirty="0"/>
              <a:t> </a:t>
            </a:r>
            <a:r>
              <a:rPr lang="ru-RU" dirty="0" err="1"/>
              <a:t>атауымызға</a:t>
            </a:r>
            <a:r>
              <a:rPr lang="ru-RU" dirty="0"/>
              <a:t> </a:t>
            </a:r>
            <a:r>
              <a:rPr lang="ru-RU" dirty="0" err="1"/>
              <a:t>болады</a:t>
            </a:r>
            <a:r>
              <a:rPr lang="ru-RU" dirty="0"/>
              <a:t>.</a:t>
            </a:r>
          </a:p>
          <a:p>
            <a:pPr algn="just"/>
            <a:r>
              <a:rPr lang="ru-MD" dirty="0"/>
              <a:t>Осы </a:t>
            </a:r>
            <a:r>
              <a:rPr lang="ru-MD" dirty="0" err="1"/>
              <a:t>орайда</a:t>
            </a:r>
            <a:r>
              <a:rPr lang="ru-MD" dirty="0"/>
              <a:t> «</a:t>
            </a:r>
            <a:r>
              <a:rPr lang="ru-MD" dirty="0" err="1"/>
              <a:t>Субшоттар</a:t>
            </a:r>
            <a:r>
              <a:rPr lang="ru-MD" dirty="0"/>
              <a:t> не </a:t>
            </a:r>
            <a:r>
              <a:rPr lang="ru-MD" dirty="0" err="1"/>
              <a:t>үшін</a:t>
            </a:r>
            <a:r>
              <a:rPr lang="ru-MD" dirty="0"/>
              <a:t> </a:t>
            </a:r>
            <a:r>
              <a:rPr lang="ru-MD" dirty="0" err="1"/>
              <a:t>керек</a:t>
            </a:r>
            <a:r>
              <a:rPr lang="ru-MD" dirty="0"/>
              <a:t>?» </a:t>
            </a:r>
            <a:r>
              <a:rPr lang="ru-MD" dirty="0" err="1"/>
              <a:t>деген</a:t>
            </a:r>
            <a:r>
              <a:rPr lang="ru-MD" dirty="0"/>
              <a:t> </a:t>
            </a:r>
            <a:r>
              <a:rPr lang="ru-MD" dirty="0" err="1"/>
              <a:t>сауал</a:t>
            </a:r>
            <a:r>
              <a:rPr lang="ru-MD" dirty="0"/>
              <a:t> </a:t>
            </a:r>
            <a:r>
              <a:rPr lang="ru-MD" dirty="0" err="1"/>
              <a:t>тууы</a:t>
            </a:r>
            <a:r>
              <a:rPr lang="ru-MD" dirty="0"/>
              <a:t> </a:t>
            </a:r>
            <a:r>
              <a:rPr lang="ru-MD" dirty="0" err="1"/>
              <a:t>мүмкін</a:t>
            </a:r>
            <a:r>
              <a:rPr lang="ru-MD" dirty="0"/>
              <a:t>. </a:t>
            </a:r>
            <a:r>
              <a:rPr lang="ru-MD" dirty="0" err="1"/>
              <a:t>Бұл</a:t>
            </a:r>
            <a:r>
              <a:rPr lang="ru-MD" dirty="0"/>
              <a:t> </a:t>
            </a:r>
            <a:r>
              <a:rPr lang="ru-MD" dirty="0" err="1"/>
              <a:t>сұраққа</a:t>
            </a:r>
            <a:r>
              <a:rPr lang="ru-MD" dirty="0"/>
              <a:t> </a:t>
            </a:r>
            <a:r>
              <a:rPr lang="ru-MD" dirty="0" err="1"/>
              <a:t>жауап</a:t>
            </a:r>
            <a:r>
              <a:rPr lang="ru-MD" dirty="0"/>
              <a:t> беру </a:t>
            </a:r>
            <a:r>
              <a:rPr lang="ru-MD" dirty="0" err="1"/>
              <a:t>үшін</a:t>
            </a:r>
            <a:r>
              <a:rPr lang="ru-MD" dirty="0"/>
              <a:t> </a:t>
            </a:r>
            <a:r>
              <a:rPr lang="ru-MD" dirty="0" err="1"/>
              <a:t>мына</a:t>
            </a:r>
            <a:r>
              <a:rPr lang="ru-MD" dirty="0"/>
              <a:t> </a:t>
            </a:r>
            <a:r>
              <a:rPr lang="ru-MD" dirty="0" err="1"/>
              <a:t>төмендегі</a:t>
            </a:r>
            <a:r>
              <a:rPr lang="ru-MD" dirty="0"/>
              <a:t> </a:t>
            </a:r>
            <a:r>
              <a:rPr lang="ru-MD" dirty="0" err="1"/>
              <a:t>мысалды</a:t>
            </a:r>
            <a:r>
              <a:rPr lang="ru-MD" dirty="0"/>
              <a:t> </a:t>
            </a:r>
            <a:r>
              <a:rPr lang="ru-MD" dirty="0" err="1"/>
              <a:t>қарастыруымыз</a:t>
            </a:r>
            <a:r>
              <a:rPr lang="ru-MD" dirty="0"/>
              <a:t> </a:t>
            </a:r>
            <a:r>
              <a:rPr lang="ru-MD" dirty="0" err="1"/>
              <a:t>керек</a:t>
            </a:r>
            <a:r>
              <a:rPr lang="ru-MD" dirty="0"/>
              <a:t>. </a:t>
            </a:r>
            <a:endParaRPr lang="ru-RU" dirty="0"/>
          </a:p>
          <a:p>
            <a:pPr algn="just"/>
            <a:r>
              <a:rPr lang="ru-MD" dirty="0"/>
              <a:t>Осы </a:t>
            </a:r>
            <a:r>
              <a:rPr lang="ru-MD" dirty="0" err="1"/>
              <a:t>субшоттар</a:t>
            </a:r>
            <a:r>
              <a:rPr lang="ru-MD" dirty="0"/>
              <a:t> </a:t>
            </a:r>
            <a:r>
              <a:rPr lang="ru-MD" dirty="0" err="1"/>
              <a:t>жүйесі</a:t>
            </a:r>
            <a:r>
              <a:rPr lang="ru-MD" dirty="0"/>
              <a:t> </a:t>
            </a:r>
            <a:r>
              <a:rPr lang="ru-MD" dirty="0" err="1"/>
              <a:t>барлық</a:t>
            </a:r>
            <a:r>
              <a:rPr lang="ru-MD" dirty="0"/>
              <a:t> </a:t>
            </a:r>
            <a:r>
              <a:rPr lang="ru-MD" dirty="0" err="1"/>
              <a:t>кәсіпорындар</a:t>
            </a:r>
            <a:r>
              <a:rPr lang="ru-MD" dirty="0"/>
              <a:t> </a:t>
            </a:r>
            <a:r>
              <a:rPr lang="ru-MD" dirty="0" err="1"/>
              <a:t>үшін</a:t>
            </a:r>
            <a:r>
              <a:rPr lang="ru-MD" dirty="0"/>
              <a:t> </a:t>
            </a:r>
            <a:r>
              <a:rPr lang="ru-MD" dirty="0" err="1"/>
              <a:t>халық</a:t>
            </a:r>
            <a:r>
              <a:rPr lang="ru-MD" dirty="0"/>
              <a:t> </a:t>
            </a:r>
            <a:r>
              <a:rPr lang="ru-MD" dirty="0" err="1"/>
              <a:t>шаруашылығының</a:t>
            </a:r>
            <a:r>
              <a:rPr lang="ru-MD" dirty="0"/>
              <a:t> </a:t>
            </a:r>
            <a:r>
              <a:rPr lang="ru-MD" dirty="0" err="1"/>
              <a:t>қай</a:t>
            </a:r>
            <a:r>
              <a:rPr lang="ru-MD" dirty="0"/>
              <a:t> </a:t>
            </a:r>
            <a:r>
              <a:rPr lang="ru-MD" dirty="0" err="1"/>
              <a:t>саласында</a:t>
            </a:r>
            <a:r>
              <a:rPr lang="ru-MD" dirty="0"/>
              <a:t> </a:t>
            </a:r>
            <a:r>
              <a:rPr lang="ru-MD" dirty="0" err="1"/>
              <a:t>болмасын</a:t>
            </a:r>
            <a:r>
              <a:rPr lang="ru-MD" dirty="0"/>
              <a:t>, </a:t>
            </a:r>
            <a:r>
              <a:rPr lang="ru-MD" dirty="0" err="1"/>
              <a:t>бірдей</a:t>
            </a:r>
            <a:r>
              <a:rPr lang="ru-MD" dirty="0"/>
              <a:t> </a:t>
            </a:r>
            <a:r>
              <a:rPr lang="ru-MD" dirty="0" err="1"/>
              <a:t>етіп</a:t>
            </a:r>
            <a:r>
              <a:rPr lang="ru-MD" dirty="0"/>
              <a:t> </a:t>
            </a:r>
            <a:r>
              <a:rPr lang="ru-MD" dirty="0" err="1"/>
              <a:t>бекітіледі</a:t>
            </a:r>
            <a:r>
              <a:rPr lang="ru-MD" dirty="0"/>
              <a:t> </a:t>
            </a:r>
            <a:r>
              <a:rPr lang="ru-MD" dirty="0" err="1"/>
              <a:t>және</a:t>
            </a:r>
            <a:r>
              <a:rPr lang="ru-MD" dirty="0"/>
              <a:t> </a:t>
            </a:r>
            <a:r>
              <a:rPr lang="ru-MD" dirty="0" err="1"/>
              <a:t>кәсіпорын</a:t>
            </a:r>
            <a:r>
              <a:rPr lang="ru-MD" dirty="0"/>
              <a:t> </a:t>
            </a:r>
            <a:r>
              <a:rPr lang="ru-MD" dirty="0" err="1"/>
              <a:t>жұмысының</a:t>
            </a:r>
            <a:r>
              <a:rPr lang="ru-MD" dirty="0"/>
              <a:t> </a:t>
            </a:r>
            <a:r>
              <a:rPr lang="ru-MD" dirty="0" err="1"/>
              <a:t>көрсеткіштерін</a:t>
            </a:r>
            <a:r>
              <a:rPr lang="ru-MD" dirty="0"/>
              <a:t> </a:t>
            </a:r>
            <a:r>
              <a:rPr lang="ru-MD" dirty="0" err="1"/>
              <a:t>бір</a:t>
            </a:r>
            <a:r>
              <a:rPr lang="ru-MD" dirty="0"/>
              <a:t> </a:t>
            </a:r>
            <a:r>
              <a:rPr lang="ru-MD" dirty="0" err="1"/>
              <a:t>жүйеге</a:t>
            </a:r>
            <a:r>
              <a:rPr lang="ru-MD" dirty="0"/>
              <a:t> </a:t>
            </a:r>
            <a:r>
              <a:rPr lang="ru-MD" dirty="0" err="1"/>
              <a:t>келтіріп</a:t>
            </a:r>
            <a:r>
              <a:rPr lang="ru-MD" dirty="0"/>
              <a:t> </a:t>
            </a:r>
            <a:r>
              <a:rPr lang="ru-MD" dirty="0" err="1"/>
              <a:t>қорытындылауға</a:t>
            </a:r>
            <a:r>
              <a:rPr lang="ru-MD" dirty="0"/>
              <a:t> </a:t>
            </a:r>
            <a:r>
              <a:rPr lang="ru-MD" dirty="0" err="1"/>
              <a:t>мүмкіндік</a:t>
            </a:r>
            <a:r>
              <a:rPr lang="ru-MD" dirty="0"/>
              <a:t> </a:t>
            </a:r>
            <a:r>
              <a:rPr lang="ru-MD" dirty="0" err="1"/>
              <a:t>береді</a:t>
            </a:r>
            <a:r>
              <a:rPr lang="ru-MD" dirty="0"/>
              <a:t>.</a:t>
            </a:r>
            <a:endParaRPr lang="ru-RU" dirty="0"/>
          </a:p>
          <a:p>
            <a:pPr algn="just"/>
            <a:endParaRPr lang="ru-RU" dirty="0"/>
          </a:p>
        </p:txBody>
      </p:sp>
    </p:spTree>
    <p:extLst>
      <p:ext uri="{BB962C8B-B14F-4D97-AF65-F5344CB8AC3E}">
        <p14:creationId xmlns:p14="http://schemas.microsoft.com/office/powerpoint/2010/main" val="1846845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l="16344" t="7143" r="16828" b="13614"/>
          <a:stretch/>
        </p:blipFill>
        <p:spPr>
          <a:xfrm>
            <a:off x="1678675" y="989464"/>
            <a:ext cx="8911988" cy="5697940"/>
          </a:xfrm>
          <a:prstGeom prst="rect">
            <a:avLst/>
          </a:prstGeom>
        </p:spPr>
      </p:pic>
      <p:sp>
        <p:nvSpPr>
          <p:cNvPr id="7" name="Заголовок 1"/>
          <p:cNvSpPr>
            <a:spLocks noGrp="1"/>
          </p:cNvSpPr>
          <p:nvPr>
            <p:ph type="title"/>
          </p:nvPr>
        </p:nvSpPr>
        <p:spPr>
          <a:xfrm>
            <a:off x="1374219" y="318903"/>
            <a:ext cx="10018713" cy="670560"/>
          </a:xfrm>
        </p:spPr>
        <p:txBody>
          <a:bodyPr>
            <a:normAutofit fontScale="90000"/>
          </a:bodyPr>
          <a:lstStyle/>
          <a:p>
            <a:r>
              <a:rPr lang="kk-KZ" dirty="0" smtClean="0">
                <a:solidFill>
                  <a:schemeClr val="accent1">
                    <a:lumMod val="75000"/>
                  </a:schemeClr>
                </a:solidFill>
              </a:rPr>
              <a:t>Шоттардың жіктелуі</a:t>
            </a:r>
            <a:endParaRPr lang="ru-RU" dirty="0">
              <a:solidFill>
                <a:schemeClr val="accent1">
                  <a:lumMod val="75000"/>
                </a:schemeClr>
              </a:solidFill>
            </a:endParaRPr>
          </a:p>
        </p:txBody>
      </p:sp>
    </p:spTree>
    <p:extLst>
      <p:ext uri="{BB962C8B-B14F-4D97-AF65-F5344CB8AC3E}">
        <p14:creationId xmlns:p14="http://schemas.microsoft.com/office/powerpoint/2010/main" val="2188369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16568" t="7542" r="18680" b="16401"/>
          <a:stretch/>
        </p:blipFill>
        <p:spPr>
          <a:xfrm>
            <a:off x="2047163" y="532263"/>
            <a:ext cx="8775511" cy="5704765"/>
          </a:xfrm>
          <a:prstGeom prst="rect">
            <a:avLst/>
          </a:prstGeom>
        </p:spPr>
      </p:pic>
    </p:spTree>
    <p:extLst>
      <p:ext uri="{BB962C8B-B14F-4D97-AF65-F5344CB8AC3E}">
        <p14:creationId xmlns:p14="http://schemas.microsoft.com/office/powerpoint/2010/main" val="4167650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685801"/>
            <a:ext cx="10018713" cy="897340"/>
          </a:xfrm>
        </p:spPr>
        <p:txBody>
          <a:bodyPr>
            <a:normAutofit fontScale="90000"/>
          </a:bodyPr>
          <a:lstStyle/>
          <a:p>
            <a:r>
              <a:rPr lang="ru-MD" b="1" dirty="0" err="1">
                <a:solidFill>
                  <a:schemeClr val="accent1">
                    <a:lumMod val="75000"/>
                  </a:schemeClr>
                </a:solidFill>
              </a:rPr>
              <a:t>Шоттардың</a:t>
            </a:r>
            <a:r>
              <a:rPr lang="ru-MD" b="1" dirty="0">
                <a:solidFill>
                  <a:schemeClr val="accent1">
                    <a:lumMod val="75000"/>
                  </a:schemeClr>
                </a:solidFill>
              </a:rPr>
              <a:t> </a:t>
            </a:r>
            <a:r>
              <a:rPr lang="ru-MD" b="1" dirty="0" err="1">
                <a:solidFill>
                  <a:schemeClr val="accent1">
                    <a:lumMod val="75000"/>
                  </a:schemeClr>
                </a:solidFill>
              </a:rPr>
              <a:t>жіктелу</a:t>
            </a:r>
            <a:r>
              <a:rPr lang="ru-MD" b="1" dirty="0">
                <a:solidFill>
                  <a:schemeClr val="accent1">
                    <a:lumMod val="75000"/>
                  </a:schemeClr>
                </a:solidFill>
              </a:rPr>
              <a:t> </a:t>
            </a:r>
            <a:r>
              <a:rPr lang="ru-MD" b="1" dirty="0" err="1">
                <a:solidFill>
                  <a:schemeClr val="accent1">
                    <a:lumMod val="75000"/>
                  </a:schemeClr>
                </a:solidFill>
              </a:rPr>
              <a:t>белгілеріне</a:t>
            </a:r>
            <a:r>
              <a:rPr lang="ru-MD" b="1" dirty="0">
                <a:solidFill>
                  <a:schemeClr val="accent1">
                    <a:lumMod val="75000"/>
                  </a:schemeClr>
                </a:solidFill>
              </a:rPr>
              <a:t> </a:t>
            </a:r>
            <a:r>
              <a:rPr lang="ru-MD" b="1" dirty="0" err="1">
                <a:solidFill>
                  <a:schemeClr val="accent1">
                    <a:lumMod val="75000"/>
                  </a:schemeClr>
                </a:solidFill>
              </a:rPr>
              <a:t>байланысты</a:t>
            </a:r>
            <a:r>
              <a:rPr lang="ru-MD" b="1" dirty="0">
                <a:solidFill>
                  <a:schemeClr val="accent1">
                    <a:lumMod val="75000"/>
                  </a:schemeClr>
                </a:solidFill>
              </a:rPr>
              <a:t> </a:t>
            </a:r>
            <a:r>
              <a:rPr lang="ru-MD" b="1" dirty="0" err="1">
                <a:solidFill>
                  <a:schemeClr val="accent1">
                    <a:lumMod val="75000"/>
                  </a:schemeClr>
                </a:solidFill>
              </a:rPr>
              <a:t>сипаттамалары</a:t>
            </a:r>
            <a:r>
              <a:rPr lang="ru-RU" b="1" dirty="0">
                <a:solidFill>
                  <a:schemeClr val="accent1">
                    <a:lumMod val="75000"/>
                  </a:schemeClr>
                </a:solidFill>
              </a:rPr>
              <a:t/>
            </a:r>
            <a:br>
              <a:rPr lang="ru-RU" b="1" dirty="0">
                <a:solidFill>
                  <a:schemeClr val="accent1">
                    <a:lumMod val="75000"/>
                  </a:schemeClr>
                </a:solidFill>
              </a:rPr>
            </a:br>
            <a:endParaRPr lang="ru-RU" dirty="0">
              <a:solidFill>
                <a:schemeClr val="accent1">
                  <a:lumMod val="75000"/>
                </a:schemeClr>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640487587"/>
              </p:ext>
            </p:extLst>
          </p:nvPr>
        </p:nvGraphicFramePr>
        <p:xfrm>
          <a:off x="1992572" y="1842447"/>
          <a:ext cx="8830102" cy="4626592"/>
        </p:xfrm>
        <a:graphic>
          <a:graphicData uri="http://schemas.openxmlformats.org/drawingml/2006/table">
            <a:tbl>
              <a:tblPr>
                <a:tableStyleId>{5940675A-B579-460E-94D1-54222C63F5DA}</a:tableStyleId>
              </a:tblPr>
              <a:tblGrid>
                <a:gridCol w="503248"/>
                <a:gridCol w="1702586"/>
                <a:gridCol w="2513705"/>
                <a:gridCol w="2283646"/>
                <a:gridCol w="1826917"/>
              </a:tblGrid>
              <a:tr h="862448">
                <a:tc>
                  <a:txBody>
                    <a:bodyPr/>
                    <a:lstStyle/>
                    <a:p>
                      <a:pPr>
                        <a:spcAft>
                          <a:spcPts val="0"/>
                        </a:spcAft>
                      </a:pPr>
                      <a:r>
                        <a:rPr lang="ru-RU" sz="1400" b="1" spc="15" dirty="0">
                          <a:solidFill>
                            <a:schemeClr val="accent1">
                              <a:lumMod val="75000"/>
                            </a:schemeClr>
                          </a:solidFill>
                          <a:effectLst/>
                        </a:rPr>
                        <a:t>№</a:t>
                      </a:r>
                      <a:endParaRPr lang="ru-RU" sz="1400" b="1" dirty="0">
                        <a:solidFill>
                          <a:schemeClr val="accent1">
                            <a:lumMod val="75000"/>
                          </a:schemeClr>
                        </a:solidFill>
                        <a:effectLst/>
                      </a:endParaRPr>
                    </a:p>
                    <a:p>
                      <a:pPr>
                        <a:spcAft>
                          <a:spcPts val="0"/>
                        </a:spcAft>
                      </a:pPr>
                      <a:r>
                        <a:rPr lang="ru-RU" sz="1400" b="1" spc="15" dirty="0">
                          <a:solidFill>
                            <a:schemeClr val="accent1">
                              <a:lumMod val="75000"/>
                            </a:schemeClr>
                          </a:solidFill>
                          <a:effectLst/>
                        </a:rPr>
                        <a:t> р/р</a:t>
                      </a:r>
                      <a:endParaRPr lang="ru-RU" sz="1400" b="1" dirty="0">
                        <a:solidFill>
                          <a:schemeClr val="accent1">
                            <a:lumMod val="75000"/>
                          </a:schemeClr>
                        </a:solidFill>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b="1" spc="15" dirty="0">
                          <a:solidFill>
                            <a:schemeClr val="accent1">
                              <a:lumMod val="75000"/>
                            </a:schemeClr>
                          </a:solidFill>
                          <a:effectLst/>
                        </a:rPr>
                        <a:t>Бухгалтерлік </a:t>
                      </a:r>
                      <a:r>
                        <a:rPr lang="ru-RU" sz="1400" b="1" spc="15" dirty="0" err="1">
                          <a:solidFill>
                            <a:schemeClr val="accent1">
                              <a:lumMod val="75000"/>
                            </a:schemeClr>
                          </a:solidFill>
                          <a:effectLst/>
                        </a:rPr>
                        <a:t>есеп</a:t>
                      </a:r>
                      <a:r>
                        <a:rPr lang="ru-RU" sz="1400" b="1" spc="15" dirty="0">
                          <a:solidFill>
                            <a:schemeClr val="accent1">
                              <a:lumMod val="75000"/>
                            </a:schemeClr>
                          </a:solidFill>
                          <a:effectLst/>
                        </a:rPr>
                        <a:t> </a:t>
                      </a:r>
                      <a:r>
                        <a:rPr lang="ru-RU" sz="1400" b="1" spc="15" dirty="0" err="1">
                          <a:solidFill>
                            <a:schemeClr val="accent1">
                              <a:lumMod val="75000"/>
                            </a:schemeClr>
                          </a:solidFill>
                          <a:effectLst/>
                        </a:rPr>
                        <a:t>шоттары</a:t>
                      </a:r>
                      <a:endParaRPr lang="ru-RU" sz="1400" b="1" dirty="0">
                        <a:solidFill>
                          <a:schemeClr val="accent1">
                            <a:lumMod val="75000"/>
                          </a:schemeClr>
                        </a:solidFill>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b="1" spc="15" dirty="0" err="1">
                          <a:solidFill>
                            <a:schemeClr val="accent1">
                              <a:lumMod val="75000"/>
                            </a:schemeClr>
                          </a:solidFill>
                          <a:effectLst/>
                        </a:rPr>
                        <a:t>Мақсаты</a:t>
                      </a:r>
                      <a:r>
                        <a:rPr lang="ru-RU" sz="1400" b="1" spc="15" dirty="0">
                          <a:solidFill>
                            <a:schemeClr val="accent1">
                              <a:lumMod val="75000"/>
                            </a:schemeClr>
                          </a:solidFill>
                          <a:effectLst/>
                        </a:rPr>
                        <a:t> </a:t>
                      </a:r>
                      <a:r>
                        <a:rPr lang="ru-RU" sz="1400" b="1" spc="15" dirty="0" err="1">
                          <a:solidFill>
                            <a:schemeClr val="accent1">
                              <a:lumMod val="75000"/>
                            </a:schemeClr>
                          </a:solidFill>
                          <a:effectLst/>
                        </a:rPr>
                        <a:t>және</a:t>
                      </a:r>
                      <a:r>
                        <a:rPr lang="ru-RU" sz="1400" b="1" spc="15" dirty="0">
                          <a:solidFill>
                            <a:schemeClr val="accent1">
                              <a:lumMod val="75000"/>
                            </a:schemeClr>
                          </a:solidFill>
                          <a:effectLst/>
                        </a:rPr>
                        <a:t> </a:t>
                      </a:r>
                      <a:r>
                        <a:rPr lang="ru-RU" sz="1400" b="1" spc="15" dirty="0" err="1">
                          <a:solidFill>
                            <a:schemeClr val="accent1">
                              <a:lumMod val="75000"/>
                            </a:schemeClr>
                          </a:solidFill>
                          <a:effectLst/>
                        </a:rPr>
                        <a:t>құрылымы</a:t>
                      </a:r>
                      <a:r>
                        <a:rPr lang="ru-RU" sz="1400" b="1" spc="15" dirty="0">
                          <a:solidFill>
                            <a:schemeClr val="accent1">
                              <a:lumMod val="75000"/>
                            </a:schemeClr>
                          </a:solidFill>
                          <a:effectLst/>
                        </a:rPr>
                        <a:t> </a:t>
                      </a:r>
                      <a:r>
                        <a:rPr lang="ru-RU" sz="1400" b="1" spc="15" dirty="0" err="1">
                          <a:solidFill>
                            <a:schemeClr val="accent1">
                              <a:lumMod val="75000"/>
                            </a:schemeClr>
                          </a:solidFill>
                          <a:effectLst/>
                        </a:rPr>
                        <a:t>бойынша</a:t>
                      </a:r>
                      <a:endParaRPr lang="ru-RU" sz="1400" b="1" dirty="0">
                        <a:solidFill>
                          <a:schemeClr val="accent1">
                            <a:lumMod val="75000"/>
                          </a:schemeClr>
                        </a:solidFill>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b="1" spc="15" dirty="0" err="1">
                          <a:solidFill>
                            <a:schemeClr val="accent1">
                              <a:lumMod val="75000"/>
                            </a:schemeClr>
                          </a:solidFill>
                          <a:effectLst/>
                        </a:rPr>
                        <a:t>Экономикалық</a:t>
                      </a:r>
                      <a:r>
                        <a:rPr lang="ru-RU" sz="1400" b="1" spc="15" dirty="0">
                          <a:solidFill>
                            <a:schemeClr val="accent1">
                              <a:lumMod val="75000"/>
                            </a:schemeClr>
                          </a:solidFill>
                          <a:effectLst/>
                        </a:rPr>
                        <a:t> </a:t>
                      </a:r>
                      <a:r>
                        <a:rPr lang="ru-RU" sz="1400" b="1" spc="15" dirty="0" err="1">
                          <a:solidFill>
                            <a:schemeClr val="accent1">
                              <a:lumMod val="75000"/>
                            </a:schemeClr>
                          </a:solidFill>
                          <a:effectLst/>
                        </a:rPr>
                        <a:t>мазмұны</a:t>
                      </a:r>
                      <a:r>
                        <a:rPr lang="ru-RU" sz="1400" b="1" spc="15" dirty="0">
                          <a:solidFill>
                            <a:schemeClr val="accent1">
                              <a:lumMod val="75000"/>
                            </a:schemeClr>
                          </a:solidFill>
                          <a:effectLst/>
                        </a:rPr>
                        <a:t> </a:t>
                      </a:r>
                      <a:r>
                        <a:rPr lang="ru-RU" sz="1400" b="1" spc="15" dirty="0" err="1">
                          <a:solidFill>
                            <a:schemeClr val="accent1">
                              <a:lumMod val="75000"/>
                            </a:schemeClr>
                          </a:solidFill>
                          <a:effectLst/>
                        </a:rPr>
                        <a:t>бойынша</a:t>
                      </a:r>
                      <a:endParaRPr lang="ru-RU" sz="1400" b="1" dirty="0">
                        <a:solidFill>
                          <a:schemeClr val="accent1">
                            <a:lumMod val="75000"/>
                          </a:schemeClr>
                        </a:solidFill>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b="1" spc="15" dirty="0" err="1">
                          <a:solidFill>
                            <a:schemeClr val="accent1">
                              <a:lumMod val="75000"/>
                            </a:schemeClr>
                          </a:solidFill>
                          <a:effectLst/>
                        </a:rPr>
                        <a:t>Балансқа</a:t>
                      </a:r>
                      <a:r>
                        <a:rPr lang="ru-RU" sz="1400" b="1" spc="15" dirty="0">
                          <a:solidFill>
                            <a:schemeClr val="accent1">
                              <a:lumMod val="75000"/>
                            </a:schemeClr>
                          </a:solidFill>
                          <a:effectLst/>
                        </a:rPr>
                        <a:t> </a:t>
                      </a:r>
                      <a:r>
                        <a:rPr lang="ru-RU" sz="1400" b="1" spc="15" dirty="0" err="1">
                          <a:solidFill>
                            <a:schemeClr val="accent1">
                              <a:lumMod val="75000"/>
                            </a:schemeClr>
                          </a:solidFill>
                          <a:effectLst/>
                        </a:rPr>
                        <a:t>қатысы</a:t>
                      </a:r>
                      <a:r>
                        <a:rPr lang="ru-RU" sz="1400" b="1" spc="15" dirty="0">
                          <a:solidFill>
                            <a:schemeClr val="accent1">
                              <a:lumMod val="75000"/>
                            </a:schemeClr>
                          </a:solidFill>
                          <a:effectLst/>
                        </a:rPr>
                        <a:t> </a:t>
                      </a:r>
                      <a:r>
                        <a:rPr lang="ru-RU" sz="1400" b="1" spc="15" dirty="0" err="1">
                          <a:solidFill>
                            <a:schemeClr val="accent1">
                              <a:lumMod val="75000"/>
                            </a:schemeClr>
                          </a:solidFill>
                          <a:effectLst/>
                        </a:rPr>
                        <a:t>бойынша</a:t>
                      </a:r>
                      <a:endParaRPr lang="ru-RU" sz="1400" b="1" dirty="0">
                        <a:solidFill>
                          <a:schemeClr val="accent1">
                            <a:lumMod val="75000"/>
                          </a:schemeClr>
                        </a:solidFill>
                        <a:effectLst/>
                        <a:latin typeface="Times New Roman" panose="02020603050405020304" pitchFamily="18" charset="0"/>
                        <a:ea typeface="Times New Roman" panose="02020603050405020304" pitchFamily="18" charset="0"/>
                      </a:endParaRPr>
                    </a:p>
                  </a:txBody>
                  <a:tcPr marL="42314" marR="42314" marT="0" marB="0"/>
                </a:tc>
              </a:tr>
              <a:tr h="569669">
                <a:tc>
                  <a:txBody>
                    <a:bodyPr/>
                    <a:lstStyle/>
                    <a:p>
                      <a:pPr>
                        <a:spcAft>
                          <a:spcPts val="0"/>
                        </a:spcAft>
                      </a:pPr>
                      <a:r>
                        <a:rPr lang="ru-RU" sz="1400" spc="15">
                          <a:effectLst/>
                        </a:rPr>
                        <a:t>1</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Материалдар</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Негізгі, инвентарлық</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Еңбек заттарын есептеуге арналған</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Баланстық, активтік</a:t>
                      </a:r>
                      <a:endParaRPr lang="ru-RU" sz="1400">
                        <a:effectLst/>
                        <a:latin typeface="Times New Roman" panose="02020603050405020304" pitchFamily="18" charset="0"/>
                        <a:ea typeface="Times New Roman" panose="02020603050405020304" pitchFamily="18" charset="0"/>
                      </a:endParaRPr>
                    </a:p>
                  </a:txBody>
                  <a:tcPr marL="42314" marR="42314" marT="0" marB="0"/>
                </a:tc>
              </a:tr>
              <a:tr h="759558">
                <a:tc>
                  <a:txBody>
                    <a:bodyPr/>
                    <a:lstStyle/>
                    <a:p>
                      <a:pPr>
                        <a:spcAft>
                          <a:spcPts val="0"/>
                        </a:spcAft>
                      </a:pPr>
                      <a:r>
                        <a:rPr lang="ru-RU" sz="1400" spc="15">
                          <a:effectLst/>
                        </a:rPr>
                        <a:t>2</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Жарғылық капитал</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Негізгі. Меншікті капитал</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Меншікті қаражат көздерін есептеуге арналған</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Баланстық, пассивтік</a:t>
                      </a:r>
                      <a:endParaRPr lang="ru-RU" sz="1400">
                        <a:effectLst/>
                        <a:latin typeface="Times New Roman" panose="02020603050405020304" pitchFamily="18" charset="0"/>
                        <a:ea typeface="Times New Roman" panose="02020603050405020304" pitchFamily="18" charset="0"/>
                      </a:endParaRPr>
                    </a:p>
                  </a:txBody>
                  <a:tcPr marL="42314" marR="42314" marT="0" marB="0"/>
                </a:tc>
              </a:tr>
              <a:tr h="759558">
                <a:tc>
                  <a:txBody>
                    <a:bodyPr/>
                    <a:lstStyle/>
                    <a:p>
                      <a:pPr>
                        <a:spcAft>
                          <a:spcPts val="0"/>
                        </a:spcAft>
                      </a:pPr>
                      <a:r>
                        <a:rPr lang="ru-RU" sz="1400" spc="15">
                          <a:effectLst/>
                        </a:rPr>
                        <a:t>3</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Кассадағы ақшалар</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Негізгі, ақшалай</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Айналым саласы құралдарын есептеуге арналған</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Баланстық, активтік</a:t>
                      </a:r>
                      <a:endParaRPr lang="ru-RU" sz="1400">
                        <a:effectLst/>
                        <a:latin typeface="Times New Roman" panose="02020603050405020304" pitchFamily="18" charset="0"/>
                        <a:ea typeface="Times New Roman" panose="02020603050405020304" pitchFamily="18" charset="0"/>
                      </a:endParaRPr>
                    </a:p>
                  </a:txBody>
                  <a:tcPr marL="42314" marR="42314" marT="0" marB="0"/>
                </a:tc>
              </a:tr>
              <a:tr h="957348">
                <a:tc>
                  <a:txBody>
                    <a:bodyPr/>
                    <a:lstStyle/>
                    <a:p>
                      <a:pPr>
                        <a:spcAft>
                          <a:spcPts val="0"/>
                        </a:spcAft>
                      </a:pPr>
                      <a:r>
                        <a:rPr lang="ru-RU" sz="1400" spc="15">
                          <a:effectLst/>
                        </a:rPr>
                        <a:t>4</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Есеп беруге тиісті тұлғалармен есеп айырысу</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Негізгі, есеп айырысу</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Айналым саласы құралдарын есептеуге арналған</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Баланстық</a:t>
                      </a:r>
                      <a:endParaRPr lang="ru-RU" sz="1400">
                        <a:effectLst/>
                        <a:latin typeface="Times New Roman" panose="02020603050405020304" pitchFamily="18" charset="0"/>
                        <a:ea typeface="Times New Roman" panose="02020603050405020304" pitchFamily="18" charset="0"/>
                      </a:endParaRPr>
                    </a:p>
                  </a:txBody>
                  <a:tcPr marL="42314" marR="42314" marT="0" marB="0"/>
                </a:tc>
              </a:tr>
              <a:tr h="718011">
                <a:tc>
                  <a:txBody>
                    <a:bodyPr/>
                    <a:lstStyle/>
                    <a:p>
                      <a:pPr>
                        <a:spcAft>
                          <a:spcPts val="0"/>
                        </a:spcAft>
                      </a:pPr>
                      <a:r>
                        <a:rPr lang="ru-RU" sz="1400" spc="15">
                          <a:effectLst/>
                        </a:rPr>
                        <a:t>5</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Негізгі құралдардың тозуы</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dirty="0" err="1">
                          <a:effectLst/>
                        </a:rPr>
                        <a:t>Реттеуші</a:t>
                      </a:r>
                      <a:r>
                        <a:rPr lang="ru-RU" sz="1400" spc="15" dirty="0">
                          <a:effectLst/>
                        </a:rPr>
                        <a:t>, </a:t>
                      </a:r>
                      <a:r>
                        <a:rPr lang="ru-RU" sz="1400" spc="15" dirty="0" err="1">
                          <a:effectLst/>
                        </a:rPr>
                        <a:t>контрактивтік</a:t>
                      </a:r>
                      <a:endParaRPr lang="ru-RU" sz="1400" dirty="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a:effectLst/>
                        </a:rPr>
                        <a:t>Еңбек құралдарын есептеуге арналған</a:t>
                      </a:r>
                      <a:endParaRPr lang="ru-RU" sz="1400">
                        <a:effectLst/>
                        <a:latin typeface="Times New Roman" panose="02020603050405020304" pitchFamily="18" charset="0"/>
                        <a:ea typeface="Times New Roman" panose="02020603050405020304" pitchFamily="18" charset="0"/>
                      </a:endParaRPr>
                    </a:p>
                  </a:txBody>
                  <a:tcPr marL="42314" marR="42314" marT="0" marB="0"/>
                </a:tc>
                <a:tc>
                  <a:txBody>
                    <a:bodyPr/>
                    <a:lstStyle/>
                    <a:p>
                      <a:pPr>
                        <a:spcAft>
                          <a:spcPts val="0"/>
                        </a:spcAft>
                      </a:pPr>
                      <a:r>
                        <a:rPr lang="ru-RU" sz="1400" spc="15" dirty="0" err="1">
                          <a:effectLst/>
                        </a:rPr>
                        <a:t>Баланстық</a:t>
                      </a:r>
                      <a:r>
                        <a:rPr lang="ru-RU" sz="1400" spc="15" dirty="0">
                          <a:effectLst/>
                        </a:rPr>
                        <a:t>,</a:t>
                      </a:r>
                      <a:endParaRPr lang="ru-RU" sz="1400" dirty="0">
                        <a:effectLst/>
                      </a:endParaRPr>
                    </a:p>
                    <a:p>
                      <a:pPr>
                        <a:spcAft>
                          <a:spcPts val="0"/>
                        </a:spcAft>
                      </a:pPr>
                      <a:r>
                        <a:rPr lang="ru-RU" sz="1400" spc="15" dirty="0" err="1">
                          <a:effectLst/>
                        </a:rPr>
                        <a:t>контрактивтік</a:t>
                      </a:r>
                      <a:endParaRPr lang="ru-RU" sz="1400" dirty="0">
                        <a:effectLst/>
                        <a:latin typeface="Times New Roman" panose="02020603050405020304" pitchFamily="18" charset="0"/>
                        <a:ea typeface="Times New Roman" panose="02020603050405020304" pitchFamily="18" charset="0"/>
                      </a:endParaRPr>
                    </a:p>
                  </a:txBody>
                  <a:tcPr marL="42314" marR="42314" marT="0" marB="0"/>
                </a:tc>
              </a:tr>
            </a:tbl>
          </a:graphicData>
        </a:graphic>
      </p:graphicFrame>
    </p:spTree>
    <p:extLst>
      <p:ext uri="{BB962C8B-B14F-4D97-AF65-F5344CB8AC3E}">
        <p14:creationId xmlns:p14="http://schemas.microsoft.com/office/powerpoint/2010/main" val="214455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445259"/>
            <a:ext cx="10018713" cy="583442"/>
          </a:xfrm>
        </p:spPr>
        <p:txBody>
          <a:bodyPr>
            <a:normAutofit fontScale="90000"/>
          </a:bodyPr>
          <a:lstStyle/>
          <a:p>
            <a:r>
              <a:rPr lang="ru-RU" b="1" dirty="0" err="1">
                <a:solidFill>
                  <a:schemeClr val="accent1">
                    <a:lumMod val="75000"/>
                  </a:schemeClr>
                </a:solidFill>
              </a:rPr>
              <a:t>Бақылау</a:t>
            </a:r>
            <a:r>
              <a:rPr lang="ru-RU" b="1" dirty="0">
                <a:solidFill>
                  <a:schemeClr val="accent1">
                    <a:lumMod val="75000"/>
                  </a:schemeClr>
                </a:solidFill>
              </a:rPr>
              <a:t> </a:t>
            </a:r>
            <a:r>
              <a:rPr lang="ru-RU" b="1" dirty="0" err="1">
                <a:solidFill>
                  <a:schemeClr val="accent1">
                    <a:lumMod val="75000"/>
                  </a:schemeClr>
                </a:solidFill>
              </a:rPr>
              <a:t>сұрақтары</a:t>
            </a:r>
            <a:r>
              <a:rPr lang="ru-RU" sz="2400" dirty="0">
                <a:solidFill>
                  <a:schemeClr val="accent1">
                    <a:lumMod val="75000"/>
                  </a:schemeClr>
                </a:solidFill>
              </a:rPr>
              <a:t/>
            </a:r>
            <a:br>
              <a:rPr lang="ru-RU" sz="2400" dirty="0">
                <a:solidFill>
                  <a:schemeClr val="accent1">
                    <a:lumMod val="75000"/>
                  </a:schemeClr>
                </a:solidFill>
              </a:rPr>
            </a:br>
            <a:endParaRPr lang="ru-RU" dirty="0">
              <a:solidFill>
                <a:schemeClr val="accent1">
                  <a:lumMod val="75000"/>
                </a:schemeClr>
              </a:solidFill>
            </a:endParaRPr>
          </a:p>
        </p:txBody>
      </p:sp>
      <p:sp>
        <p:nvSpPr>
          <p:cNvPr id="3" name="Объект 2"/>
          <p:cNvSpPr>
            <a:spLocks noGrp="1"/>
          </p:cNvSpPr>
          <p:nvPr>
            <p:ph idx="1"/>
          </p:nvPr>
        </p:nvSpPr>
        <p:spPr>
          <a:xfrm>
            <a:off x="928048" y="736980"/>
            <a:ext cx="10574975" cy="5923128"/>
          </a:xfrm>
        </p:spPr>
        <p:txBody>
          <a:bodyPr>
            <a:normAutofit fontScale="55000" lnSpcReduction="20000"/>
          </a:bodyPr>
          <a:lstStyle/>
          <a:p>
            <a:r>
              <a:rPr lang="ru-RU" b="1" dirty="0"/>
              <a:t> </a:t>
            </a:r>
            <a:endParaRPr lang="ru-RU" sz="1400" dirty="0"/>
          </a:p>
          <a:p>
            <a:pPr lvl="0"/>
            <a:r>
              <a:rPr lang="ru-RU" dirty="0" err="1"/>
              <a:t>Дайындау</a:t>
            </a:r>
            <a:r>
              <a:rPr lang="ru-RU" dirty="0"/>
              <a:t> </a:t>
            </a:r>
            <a:r>
              <a:rPr lang="ru-RU" dirty="0" err="1"/>
              <a:t>процесі</a:t>
            </a:r>
            <a:r>
              <a:rPr lang="ru-RU" dirty="0"/>
              <a:t> </a:t>
            </a:r>
            <a:r>
              <a:rPr lang="ru-RU" dirty="0" err="1"/>
              <a:t>әрекеттері</a:t>
            </a:r>
            <a:r>
              <a:rPr lang="ru-RU" dirty="0"/>
              <a:t> </a:t>
            </a:r>
            <a:r>
              <a:rPr lang="ru-RU" dirty="0" err="1"/>
              <a:t>есебі</a:t>
            </a:r>
            <a:r>
              <a:rPr lang="ru-RU" dirty="0"/>
              <a:t> </a:t>
            </a:r>
            <a:r>
              <a:rPr lang="ru-RU" dirty="0" err="1"/>
              <a:t>үшін</a:t>
            </a:r>
            <a:r>
              <a:rPr lang="ru-RU" dirty="0"/>
              <a:t> </a:t>
            </a:r>
            <a:r>
              <a:rPr lang="ru-RU" dirty="0" err="1"/>
              <a:t>қандай</a:t>
            </a:r>
            <a:r>
              <a:rPr lang="ru-RU" dirty="0"/>
              <a:t> </a:t>
            </a:r>
            <a:r>
              <a:rPr lang="ru-RU" dirty="0" err="1"/>
              <a:t>шоттар</a:t>
            </a:r>
            <a:r>
              <a:rPr lang="ru-RU" dirty="0"/>
              <a:t> </a:t>
            </a:r>
            <a:r>
              <a:rPr lang="ru-RU" dirty="0" err="1"/>
              <a:t>пайдаланылады</a:t>
            </a:r>
            <a:r>
              <a:rPr lang="ru-RU" dirty="0"/>
              <a:t>?</a:t>
            </a:r>
            <a:endParaRPr lang="ru-RU" sz="1400" dirty="0"/>
          </a:p>
          <a:p>
            <a:pPr lvl="0"/>
            <a:r>
              <a:rPr lang="ru-RU" dirty="0"/>
              <a:t>Бухгалтерлік </a:t>
            </a:r>
            <a:r>
              <a:rPr lang="ru-RU" dirty="0" err="1"/>
              <a:t>есеп</a:t>
            </a:r>
            <a:r>
              <a:rPr lang="ru-RU" dirty="0"/>
              <a:t> </a:t>
            </a:r>
            <a:r>
              <a:rPr lang="ru-RU" dirty="0" err="1"/>
              <a:t>әдісі</a:t>
            </a:r>
            <a:r>
              <a:rPr lang="ru-RU" dirty="0"/>
              <a:t> </a:t>
            </a:r>
            <a:r>
              <a:rPr lang="ru-RU" dirty="0" err="1"/>
              <a:t>элементі-бағалау</a:t>
            </a:r>
            <a:r>
              <a:rPr lang="ru-RU" dirty="0"/>
              <a:t> </a:t>
            </a:r>
            <a:r>
              <a:rPr lang="ru-RU" dirty="0" err="1"/>
              <a:t>дегенді</a:t>
            </a:r>
            <a:r>
              <a:rPr lang="ru-RU" dirty="0"/>
              <a:t> </a:t>
            </a:r>
            <a:r>
              <a:rPr lang="ru-RU" dirty="0" err="1"/>
              <a:t>қалай</a:t>
            </a:r>
            <a:r>
              <a:rPr lang="ru-RU" dirty="0"/>
              <a:t> </a:t>
            </a:r>
            <a:r>
              <a:rPr lang="ru-RU" dirty="0" err="1"/>
              <a:t>түсінуге</a:t>
            </a:r>
            <a:r>
              <a:rPr lang="ru-RU" dirty="0"/>
              <a:t> </a:t>
            </a:r>
            <a:r>
              <a:rPr lang="ru-RU" dirty="0" err="1"/>
              <a:t>болады</a:t>
            </a:r>
            <a:r>
              <a:rPr lang="ru-RU" dirty="0"/>
              <a:t>?</a:t>
            </a:r>
            <a:endParaRPr lang="ru-RU" sz="1400" dirty="0"/>
          </a:p>
          <a:p>
            <a:pPr lvl="0"/>
            <a:r>
              <a:rPr lang="ru-RU" dirty="0" err="1"/>
              <a:t>Өндіріс</a:t>
            </a:r>
            <a:r>
              <a:rPr lang="ru-RU" dirty="0"/>
              <a:t> </a:t>
            </a:r>
            <a:r>
              <a:rPr lang="ru-RU" dirty="0" err="1"/>
              <a:t>процесі</a:t>
            </a:r>
            <a:r>
              <a:rPr lang="ru-RU" dirty="0"/>
              <a:t> </a:t>
            </a:r>
            <a:r>
              <a:rPr lang="ru-RU" dirty="0" err="1"/>
              <a:t>әрекеттері</a:t>
            </a:r>
            <a:r>
              <a:rPr lang="ru-RU" dirty="0"/>
              <a:t> </a:t>
            </a:r>
            <a:r>
              <a:rPr lang="ru-RU" dirty="0" err="1"/>
              <a:t>есебі</a:t>
            </a:r>
            <a:r>
              <a:rPr lang="ru-RU" dirty="0"/>
              <a:t> </a:t>
            </a:r>
            <a:r>
              <a:rPr lang="ru-RU" dirty="0" err="1"/>
              <a:t>үшін</a:t>
            </a:r>
            <a:r>
              <a:rPr lang="ru-RU" dirty="0"/>
              <a:t> </a:t>
            </a:r>
            <a:r>
              <a:rPr lang="ru-RU" dirty="0" err="1"/>
              <a:t>қандай</a:t>
            </a:r>
            <a:r>
              <a:rPr lang="ru-RU" dirty="0"/>
              <a:t> </a:t>
            </a:r>
            <a:r>
              <a:rPr lang="ru-RU" dirty="0" err="1"/>
              <a:t>шоттар</a:t>
            </a:r>
            <a:r>
              <a:rPr lang="ru-RU" dirty="0"/>
              <a:t> </a:t>
            </a:r>
            <a:r>
              <a:rPr lang="ru-RU" dirty="0" err="1"/>
              <a:t>пайдаланылады</a:t>
            </a:r>
            <a:r>
              <a:rPr lang="ru-RU" dirty="0"/>
              <a:t>?</a:t>
            </a:r>
            <a:endParaRPr lang="ru-RU" sz="1400" dirty="0"/>
          </a:p>
          <a:p>
            <a:pPr lvl="0"/>
            <a:r>
              <a:rPr lang="ru-RU" dirty="0"/>
              <a:t>Бухгалтерлік </a:t>
            </a:r>
            <a:r>
              <a:rPr lang="ru-RU" dirty="0" err="1"/>
              <a:t>есеп</a:t>
            </a:r>
            <a:r>
              <a:rPr lang="ru-RU" dirty="0"/>
              <a:t> </a:t>
            </a:r>
            <a:r>
              <a:rPr lang="ru-RU" dirty="0" err="1"/>
              <a:t>әдісі</a:t>
            </a:r>
            <a:r>
              <a:rPr lang="ru-RU" dirty="0"/>
              <a:t> </a:t>
            </a:r>
            <a:r>
              <a:rPr lang="ru-RU" dirty="0" err="1"/>
              <a:t>элементі</a:t>
            </a:r>
            <a:r>
              <a:rPr lang="ru-RU" dirty="0"/>
              <a:t>-калькуляция </a:t>
            </a:r>
            <a:r>
              <a:rPr lang="ru-RU" dirty="0" err="1"/>
              <a:t>дегенді</a:t>
            </a:r>
            <a:r>
              <a:rPr lang="ru-RU" dirty="0"/>
              <a:t> </a:t>
            </a:r>
            <a:r>
              <a:rPr lang="ru-RU" dirty="0" err="1"/>
              <a:t>қалай</a:t>
            </a:r>
            <a:r>
              <a:rPr lang="ru-RU" dirty="0"/>
              <a:t> </a:t>
            </a:r>
            <a:r>
              <a:rPr lang="ru-RU" dirty="0" err="1"/>
              <a:t>түсінуге</a:t>
            </a:r>
            <a:r>
              <a:rPr lang="ru-RU" dirty="0"/>
              <a:t> </a:t>
            </a:r>
            <a:r>
              <a:rPr lang="ru-RU" dirty="0" err="1"/>
              <a:t>болады</a:t>
            </a:r>
            <a:r>
              <a:rPr lang="ru-RU" dirty="0"/>
              <a:t>?</a:t>
            </a:r>
            <a:endParaRPr lang="ru-RU" sz="1400" dirty="0"/>
          </a:p>
          <a:p>
            <a:pPr lvl="0"/>
            <a:r>
              <a:rPr lang="ru-RU" dirty="0" err="1"/>
              <a:t>Сату</a:t>
            </a:r>
            <a:r>
              <a:rPr lang="ru-RU" dirty="0"/>
              <a:t> </a:t>
            </a:r>
            <a:r>
              <a:rPr lang="ru-RU" dirty="0" err="1"/>
              <a:t>процесі</a:t>
            </a:r>
            <a:r>
              <a:rPr lang="ru-RU" dirty="0"/>
              <a:t> </a:t>
            </a:r>
            <a:r>
              <a:rPr lang="ru-RU" dirty="0" err="1"/>
              <a:t>әрекеттері</a:t>
            </a:r>
            <a:r>
              <a:rPr lang="ru-RU" dirty="0"/>
              <a:t> </a:t>
            </a:r>
            <a:r>
              <a:rPr lang="ru-RU" dirty="0" err="1"/>
              <a:t>есебі</a:t>
            </a:r>
            <a:r>
              <a:rPr lang="ru-RU" dirty="0"/>
              <a:t> </a:t>
            </a:r>
            <a:r>
              <a:rPr lang="ru-RU" dirty="0" err="1"/>
              <a:t>үшін</a:t>
            </a:r>
            <a:r>
              <a:rPr lang="ru-RU" dirty="0"/>
              <a:t> </a:t>
            </a:r>
            <a:r>
              <a:rPr lang="ru-RU" dirty="0" err="1"/>
              <a:t>қандай</a:t>
            </a:r>
            <a:r>
              <a:rPr lang="ru-RU" dirty="0"/>
              <a:t> </a:t>
            </a:r>
            <a:r>
              <a:rPr lang="ru-RU" dirty="0" err="1"/>
              <a:t>шоттар</a:t>
            </a:r>
            <a:r>
              <a:rPr lang="ru-RU" dirty="0"/>
              <a:t> </a:t>
            </a:r>
            <a:r>
              <a:rPr lang="ru-RU" dirty="0" err="1"/>
              <a:t>пайдаланылады</a:t>
            </a:r>
            <a:r>
              <a:rPr lang="ru-RU" dirty="0"/>
              <a:t>?</a:t>
            </a:r>
            <a:endParaRPr lang="ru-RU" sz="1400" dirty="0"/>
          </a:p>
          <a:p>
            <a:pPr lvl="0"/>
            <a:r>
              <a:rPr lang="ru-RU" dirty="0"/>
              <a:t>Бухгалтерлік </a:t>
            </a:r>
            <a:r>
              <a:rPr lang="ru-RU" dirty="0" err="1"/>
              <a:t>есеп</a:t>
            </a:r>
            <a:r>
              <a:rPr lang="ru-RU" dirty="0"/>
              <a:t> </a:t>
            </a:r>
            <a:r>
              <a:rPr lang="ru-RU" dirty="0" err="1"/>
              <a:t>шоттарын</a:t>
            </a:r>
            <a:r>
              <a:rPr lang="ru-RU" dirty="0"/>
              <a:t> </a:t>
            </a:r>
            <a:r>
              <a:rPr lang="ru-RU" dirty="0" err="1"/>
              <a:t>жіктеу</a:t>
            </a:r>
            <a:r>
              <a:rPr lang="ru-RU" dirty="0"/>
              <a:t> </a:t>
            </a:r>
            <a:r>
              <a:rPr lang="ru-RU" dirty="0" err="1"/>
              <a:t>қандай</a:t>
            </a:r>
            <a:r>
              <a:rPr lang="ru-RU" dirty="0"/>
              <a:t> </a:t>
            </a:r>
            <a:r>
              <a:rPr lang="ru-RU" dirty="0" err="1"/>
              <a:t>үш</a:t>
            </a:r>
            <a:r>
              <a:rPr lang="ru-RU" dirty="0"/>
              <a:t> </a:t>
            </a:r>
            <a:r>
              <a:rPr lang="ru-RU" dirty="0" err="1"/>
              <a:t>белгісі</a:t>
            </a:r>
            <a:r>
              <a:rPr lang="ru-RU" dirty="0"/>
              <a:t> </a:t>
            </a:r>
            <a:r>
              <a:rPr lang="ru-RU" dirty="0" err="1"/>
              <a:t>бойынша</a:t>
            </a:r>
            <a:r>
              <a:rPr lang="ru-RU" dirty="0"/>
              <a:t> </a:t>
            </a:r>
            <a:r>
              <a:rPr lang="ru-RU" dirty="0" err="1"/>
              <a:t>жіктеледі</a:t>
            </a:r>
            <a:r>
              <a:rPr lang="ru-RU" dirty="0"/>
              <a:t>?</a:t>
            </a:r>
            <a:endParaRPr lang="ru-RU" sz="1400" dirty="0"/>
          </a:p>
          <a:p>
            <a:pPr lvl="0"/>
            <a:r>
              <a:rPr lang="ru-RU" dirty="0" err="1"/>
              <a:t>Шоттардың</a:t>
            </a:r>
            <a:r>
              <a:rPr lang="ru-RU" dirty="0"/>
              <a:t> </a:t>
            </a:r>
            <a:r>
              <a:rPr lang="ru-RU" dirty="0" err="1"/>
              <a:t>құрылым</a:t>
            </a:r>
            <a:r>
              <a:rPr lang="ru-RU" dirty="0"/>
              <a:t> </a:t>
            </a:r>
            <a:r>
              <a:rPr lang="ru-RU" dirty="0" err="1"/>
              <a:t>бойынша</a:t>
            </a:r>
            <a:r>
              <a:rPr lang="ru-RU" dirty="0"/>
              <a:t> </a:t>
            </a:r>
            <a:r>
              <a:rPr lang="ru-RU" dirty="0" err="1"/>
              <a:t>жіктелуі</a:t>
            </a:r>
            <a:r>
              <a:rPr lang="ru-RU" dirty="0"/>
              <a:t> </a:t>
            </a:r>
            <a:r>
              <a:rPr lang="ru-RU" dirty="0" err="1"/>
              <a:t>калай</a:t>
            </a:r>
            <a:r>
              <a:rPr lang="ru-RU" dirty="0"/>
              <a:t>?</a:t>
            </a:r>
            <a:endParaRPr lang="ru-RU" sz="1400" dirty="0"/>
          </a:p>
          <a:p>
            <a:pPr lvl="0"/>
            <a:r>
              <a:rPr lang="ru-RU" dirty="0" err="1"/>
              <a:t>Шоттар</a:t>
            </a:r>
            <a:r>
              <a:rPr lang="ru-RU" dirty="0"/>
              <a:t> </a:t>
            </a:r>
            <a:r>
              <a:rPr lang="ru-RU" dirty="0" err="1"/>
              <a:t>құрылымы</a:t>
            </a:r>
            <a:r>
              <a:rPr lang="ru-RU" dirty="0"/>
              <a:t> </a:t>
            </a:r>
            <a:r>
              <a:rPr lang="ru-RU" dirty="0" err="1"/>
              <a:t>бойынша</a:t>
            </a:r>
            <a:r>
              <a:rPr lang="ru-RU" dirty="0"/>
              <a:t> </a:t>
            </a:r>
            <a:r>
              <a:rPr lang="ru-RU" dirty="0" err="1"/>
              <a:t>қандай</a:t>
            </a:r>
            <a:r>
              <a:rPr lang="ru-RU" dirty="0"/>
              <a:t> </a:t>
            </a:r>
            <a:r>
              <a:rPr lang="ru-RU" dirty="0" err="1"/>
              <a:t>топтарға</a:t>
            </a:r>
            <a:r>
              <a:rPr lang="ru-RU" dirty="0"/>
              <a:t>, топ </a:t>
            </a:r>
            <a:r>
              <a:rPr lang="ru-RU" dirty="0" err="1"/>
              <a:t>ішіліктерге</a:t>
            </a:r>
            <a:r>
              <a:rPr lang="ru-RU" dirty="0"/>
              <a:t> </a:t>
            </a:r>
            <a:r>
              <a:rPr lang="ru-RU" dirty="0" err="1"/>
              <a:t>және</a:t>
            </a:r>
            <a:r>
              <a:rPr lang="ru-RU" dirty="0"/>
              <a:t> </a:t>
            </a:r>
            <a:r>
              <a:rPr lang="ru-RU" dirty="0" err="1"/>
              <a:t>түрлерге</a:t>
            </a:r>
            <a:r>
              <a:rPr lang="ru-RU" dirty="0"/>
              <a:t> </a:t>
            </a:r>
            <a:r>
              <a:rPr lang="ru-RU" dirty="0" err="1"/>
              <a:t>бөлінеді</a:t>
            </a:r>
            <a:r>
              <a:rPr lang="ru-RU" dirty="0"/>
              <a:t>?</a:t>
            </a:r>
            <a:endParaRPr lang="ru-RU" sz="1400" dirty="0"/>
          </a:p>
          <a:p>
            <a:pPr lvl="0"/>
            <a:r>
              <a:rPr lang="ru-RU" dirty="0" err="1"/>
              <a:t>Сипаттама</a:t>
            </a:r>
            <a:r>
              <a:rPr lang="ru-RU" dirty="0"/>
              <a:t> </a:t>
            </a:r>
            <a:r>
              <a:rPr lang="ru-RU" dirty="0" err="1"/>
              <a:t>беріңіздер</a:t>
            </a:r>
            <a:r>
              <a:rPr lang="ru-RU" dirty="0"/>
              <a:t>:</a:t>
            </a:r>
            <a:endParaRPr lang="ru-RU" sz="1400" dirty="0"/>
          </a:p>
          <a:p>
            <a:pPr lvl="2"/>
            <a:r>
              <a:rPr lang="ru-RU" dirty="0" err="1"/>
              <a:t>Негізгі</a:t>
            </a:r>
            <a:r>
              <a:rPr lang="ru-RU" dirty="0"/>
              <a:t> </a:t>
            </a:r>
            <a:r>
              <a:rPr lang="ru-RU" dirty="0" err="1"/>
              <a:t>шоттар</a:t>
            </a:r>
            <a:r>
              <a:rPr lang="ru-RU" dirty="0"/>
              <a:t>;</a:t>
            </a:r>
            <a:endParaRPr lang="ru-RU" sz="1100" dirty="0"/>
          </a:p>
          <a:p>
            <a:pPr lvl="2"/>
            <a:r>
              <a:rPr lang="ru-RU" dirty="0" err="1"/>
              <a:t>Реттеуші</a:t>
            </a:r>
            <a:r>
              <a:rPr lang="ru-RU" dirty="0"/>
              <a:t> </a:t>
            </a:r>
            <a:r>
              <a:rPr lang="ru-RU" dirty="0" err="1"/>
              <a:t>шоттар</a:t>
            </a:r>
            <a:r>
              <a:rPr lang="ru-RU" dirty="0"/>
              <a:t>;</a:t>
            </a:r>
            <a:endParaRPr lang="ru-RU" sz="1100" dirty="0"/>
          </a:p>
          <a:p>
            <a:pPr lvl="2"/>
            <a:r>
              <a:rPr lang="ru-RU" dirty="0" err="1"/>
              <a:t>Калькуляциялық</a:t>
            </a:r>
            <a:r>
              <a:rPr lang="ru-RU" dirty="0"/>
              <a:t> </a:t>
            </a:r>
            <a:r>
              <a:rPr lang="ru-RU" dirty="0" err="1"/>
              <a:t>шоттар</a:t>
            </a:r>
            <a:r>
              <a:rPr lang="ru-RU" dirty="0"/>
              <a:t>;</a:t>
            </a:r>
            <a:endParaRPr lang="ru-RU" sz="1100" dirty="0"/>
          </a:p>
          <a:p>
            <a:pPr lvl="2"/>
            <a:r>
              <a:rPr lang="ru-RU" dirty="0" err="1"/>
              <a:t>Салыстыру</a:t>
            </a:r>
            <a:r>
              <a:rPr lang="ru-RU" dirty="0"/>
              <a:t> </a:t>
            </a:r>
            <a:r>
              <a:rPr lang="ru-RU" dirty="0" err="1"/>
              <a:t>шоттары</a:t>
            </a:r>
            <a:r>
              <a:rPr lang="ru-RU" dirty="0"/>
              <a:t>;</a:t>
            </a:r>
            <a:endParaRPr lang="ru-RU" sz="1100" dirty="0"/>
          </a:p>
          <a:p>
            <a:pPr lvl="2"/>
            <a:r>
              <a:rPr lang="ru-RU" dirty="0" err="1"/>
              <a:t>Жинақтап-тарату</a:t>
            </a:r>
            <a:r>
              <a:rPr lang="ru-RU" dirty="0"/>
              <a:t> </a:t>
            </a:r>
            <a:r>
              <a:rPr lang="ru-RU" dirty="0" err="1"/>
              <a:t>шоттары</a:t>
            </a:r>
            <a:r>
              <a:rPr lang="ru-RU" dirty="0"/>
              <a:t>.</a:t>
            </a:r>
            <a:endParaRPr lang="ru-RU" sz="1100" dirty="0"/>
          </a:p>
          <a:p>
            <a:pPr lvl="0"/>
            <a:r>
              <a:rPr lang="ru-RU" dirty="0" err="1"/>
              <a:t>Қаржы-нәтижелік</a:t>
            </a:r>
            <a:r>
              <a:rPr lang="ru-RU" dirty="0"/>
              <a:t> </a:t>
            </a:r>
            <a:r>
              <a:rPr lang="ru-RU" dirty="0" err="1"/>
              <a:t>шоттарғасипаттама</a:t>
            </a:r>
            <a:r>
              <a:rPr lang="ru-RU" dirty="0"/>
              <a:t> </a:t>
            </a:r>
            <a:r>
              <a:rPr lang="ru-RU" dirty="0" err="1"/>
              <a:t>беріңіздер</a:t>
            </a:r>
            <a:r>
              <a:rPr lang="ru-RU" dirty="0"/>
              <a:t>.</a:t>
            </a:r>
            <a:endParaRPr lang="ru-RU" sz="1400" dirty="0"/>
          </a:p>
          <a:p>
            <a:pPr lvl="0"/>
            <a:r>
              <a:rPr lang="ru-RU" b="1" dirty="0"/>
              <a:t>Бухгалтерлік </a:t>
            </a:r>
            <a:r>
              <a:rPr lang="ru-RU" b="1" dirty="0" err="1" smtClean="0"/>
              <a:t>шоттары</a:t>
            </a:r>
            <a:r>
              <a:rPr lang="ru-RU" b="1" dirty="0" smtClean="0"/>
              <a:t> </a:t>
            </a:r>
            <a:r>
              <a:rPr lang="ru-RU" b="1" dirty="0" err="1"/>
              <a:t>экономикалық</a:t>
            </a:r>
            <a:r>
              <a:rPr lang="ru-RU" b="1" dirty="0"/>
              <a:t> </a:t>
            </a:r>
            <a:r>
              <a:rPr lang="ru-RU" b="1" dirty="0" err="1"/>
              <a:t>мазмұны</a:t>
            </a:r>
            <a:r>
              <a:rPr lang="ru-RU" b="1" dirty="0"/>
              <a:t> </a:t>
            </a:r>
            <a:r>
              <a:rPr lang="ru-RU" b="1" dirty="0" err="1"/>
              <a:t>бойынша</a:t>
            </a:r>
            <a:r>
              <a:rPr lang="ru-RU" b="1" dirty="0"/>
              <a:t> </a:t>
            </a:r>
            <a:r>
              <a:rPr lang="ru-RU" b="1" dirty="0" err="1"/>
              <a:t>қандай</a:t>
            </a:r>
            <a:r>
              <a:rPr lang="ru-RU" b="1" dirty="0"/>
              <a:t> </a:t>
            </a:r>
            <a:r>
              <a:rPr lang="ru-RU" b="1" dirty="0" err="1"/>
              <a:t>бөлімдерге</a:t>
            </a:r>
            <a:r>
              <a:rPr lang="ru-RU" b="1" dirty="0"/>
              <a:t> </a:t>
            </a:r>
            <a:r>
              <a:rPr lang="ru-RU" b="1" dirty="0" err="1"/>
              <a:t>бөлінеді</a:t>
            </a:r>
            <a:r>
              <a:rPr lang="ru-RU" b="1" dirty="0"/>
              <a:t>?</a:t>
            </a:r>
            <a:endParaRPr lang="ru-RU" b="1" i="1" dirty="0"/>
          </a:p>
          <a:p>
            <a:pPr lvl="0"/>
            <a:r>
              <a:rPr lang="ru-RU" dirty="0" err="1"/>
              <a:t>Бөлімдердің</a:t>
            </a:r>
            <a:r>
              <a:rPr lang="ru-RU" dirty="0"/>
              <a:t> </a:t>
            </a:r>
            <a:r>
              <a:rPr lang="ru-RU" dirty="0" err="1"/>
              <a:t>ішінде</a:t>
            </a:r>
            <a:r>
              <a:rPr lang="ru-RU" dirty="0"/>
              <a:t> </a:t>
            </a:r>
            <a:r>
              <a:rPr lang="ru-RU" dirty="0" err="1"/>
              <a:t>бухгалтерлік</a:t>
            </a:r>
            <a:r>
              <a:rPr lang="ru-RU" dirty="0"/>
              <a:t> </a:t>
            </a:r>
            <a:r>
              <a:rPr lang="ru-RU" dirty="0" err="1"/>
              <a:t>шоттары</a:t>
            </a:r>
            <a:r>
              <a:rPr lang="ru-RU" dirty="0"/>
              <a:t> </a:t>
            </a:r>
            <a:r>
              <a:rPr lang="ru-RU" dirty="0" err="1"/>
              <a:t>экономикалық</a:t>
            </a:r>
            <a:r>
              <a:rPr lang="ru-RU" dirty="0"/>
              <a:t> </a:t>
            </a:r>
            <a:r>
              <a:rPr lang="ru-RU" dirty="0" err="1"/>
              <a:t>мазмұндары</a:t>
            </a:r>
            <a:r>
              <a:rPr lang="ru-RU" dirty="0"/>
              <a:t> </a:t>
            </a:r>
            <a:r>
              <a:rPr lang="ru-RU" dirty="0" err="1"/>
              <a:t>бойынша</a:t>
            </a:r>
            <a:r>
              <a:rPr lang="ru-RU" dirty="0"/>
              <a:t> </a:t>
            </a:r>
            <a:r>
              <a:rPr lang="ru-RU" dirty="0" err="1"/>
              <a:t>қандай</a:t>
            </a:r>
            <a:r>
              <a:rPr lang="ru-RU" dirty="0"/>
              <a:t> </a:t>
            </a:r>
            <a:r>
              <a:rPr lang="ru-RU" dirty="0" err="1"/>
              <a:t>топтарға</a:t>
            </a:r>
            <a:r>
              <a:rPr lang="ru-RU" dirty="0"/>
              <a:t> </a:t>
            </a:r>
            <a:r>
              <a:rPr lang="ru-RU" dirty="0" err="1"/>
              <a:t>және</a:t>
            </a:r>
            <a:r>
              <a:rPr lang="ru-RU" dirty="0"/>
              <a:t> </a:t>
            </a:r>
            <a:r>
              <a:rPr lang="ru-RU" dirty="0" err="1"/>
              <a:t>түрлерге</a:t>
            </a:r>
            <a:r>
              <a:rPr lang="ru-RU" dirty="0"/>
              <a:t> </a:t>
            </a:r>
            <a:r>
              <a:rPr lang="ru-RU" dirty="0" err="1"/>
              <a:t>бөлінеді</a:t>
            </a:r>
            <a:r>
              <a:rPr lang="ru-RU" dirty="0"/>
              <a:t>?</a:t>
            </a:r>
            <a:endParaRPr lang="ru-RU" sz="1400" dirty="0"/>
          </a:p>
          <a:p>
            <a:pPr lvl="0"/>
            <a:r>
              <a:rPr lang="ru-RU" dirty="0" err="1"/>
              <a:t>Баланстан</a:t>
            </a:r>
            <a:r>
              <a:rPr lang="ru-RU" dirty="0"/>
              <a:t> </a:t>
            </a:r>
            <a:r>
              <a:rPr lang="ru-RU" dirty="0" err="1"/>
              <a:t>тыс</a:t>
            </a:r>
            <a:r>
              <a:rPr lang="ru-RU" dirty="0"/>
              <a:t> </a:t>
            </a:r>
            <a:r>
              <a:rPr lang="ru-RU" dirty="0" err="1"/>
              <a:t>шоттардың</a:t>
            </a:r>
            <a:r>
              <a:rPr lang="ru-RU" dirty="0"/>
              <a:t> </a:t>
            </a:r>
            <a:r>
              <a:rPr lang="ru-RU" dirty="0" err="1"/>
              <a:t>мақсаты</a:t>
            </a:r>
            <a:r>
              <a:rPr lang="ru-RU" dirty="0"/>
              <a:t> </a:t>
            </a:r>
            <a:r>
              <a:rPr lang="ru-RU" dirty="0" err="1"/>
              <a:t>неде</a:t>
            </a:r>
            <a:r>
              <a:rPr lang="ru-RU" dirty="0"/>
              <a:t>? Осы </a:t>
            </a:r>
            <a:r>
              <a:rPr lang="ru-RU" dirty="0" err="1"/>
              <a:t>шоттарды</a:t>
            </a:r>
            <a:r>
              <a:rPr lang="ru-RU" dirty="0"/>
              <a:t> </a:t>
            </a:r>
            <a:r>
              <a:rPr lang="ru-RU" dirty="0" err="1"/>
              <a:t>жүргізу</a:t>
            </a:r>
            <a:r>
              <a:rPr lang="ru-RU" dirty="0"/>
              <a:t> </a:t>
            </a:r>
            <a:r>
              <a:rPr lang="ru-RU" dirty="0" err="1"/>
              <a:t>ерекшеліктері</a:t>
            </a:r>
            <a:r>
              <a:rPr lang="ru-RU" dirty="0"/>
              <a:t> </a:t>
            </a:r>
            <a:r>
              <a:rPr lang="ru-RU" dirty="0" err="1"/>
              <a:t>неде</a:t>
            </a:r>
            <a:r>
              <a:rPr lang="ru-RU" dirty="0"/>
              <a:t>?</a:t>
            </a:r>
            <a:endParaRPr lang="ru-RU" sz="1400" dirty="0"/>
          </a:p>
          <a:p>
            <a:pPr lvl="0"/>
            <a:r>
              <a:rPr lang="ru-RU" dirty="0"/>
              <a:t>Бухгалтерлік </a:t>
            </a:r>
            <a:r>
              <a:rPr lang="ru-RU" dirty="0" err="1"/>
              <a:t>есеп</a:t>
            </a:r>
            <a:r>
              <a:rPr lang="ru-RU" dirty="0"/>
              <a:t> </a:t>
            </a:r>
            <a:r>
              <a:rPr lang="ru-RU" dirty="0" err="1"/>
              <a:t>шоттарының</a:t>
            </a:r>
            <a:r>
              <a:rPr lang="ru-RU" dirty="0"/>
              <a:t> </a:t>
            </a:r>
            <a:r>
              <a:rPr lang="ru-RU" dirty="0" err="1"/>
              <a:t>үлгі</a:t>
            </a:r>
            <a:r>
              <a:rPr lang="ru-RU" dirty="0"/>
              <a:t> </a:t>
            </a:r>
            <a:r>
              <a:rPr lang="ru-RU" dirty="0" err="1"/>
              <a:t>жоспарына</a:t>
            </a:r>
            <a:r>
              <a:rPr lang="ru-RU" dirty="0"/>
              <a:t> </a:t>
            </a:r>
            <a:r>
              <a:rPr lang="ru-RU" dirty="0" err="1"/>
              <a:t>анықтама</a:t>
            </a:r>
            <a:r>
              <a:rPr lang="ru-RU" dirty="0"/>
              <a:t> </a:t>
            </a:r>
            <a:r>
              <a:rPr lang="ru-RU" dirty="0" err="1"/>
              <a:t>және</a:t>
            </a:r>
            <a:r>
              <a:rPr lang="ru-RU" dirty="0"/>
              <a:t> </a:t>
            </a:r>
            <a:r>
              <a:rPr lang="ru-RU" dirty="0" err="1"/>
              <a:t>сипаттама</a:t>
            </a:r>
            <a:r>
              <a:rPr lang="ru-RU" dirty="0"/>
              <a:t> </a:t>
            </a:r>
            <a:r>
              <a:rPr lang="ru-RU" dirty="0" err="1"/>
              <a:t>беріңіздер</a:t>
            </a:r>
            <a:r>
              <a:rPr lang="ru-RU" dirty="0"/>
              <a:t>.</a:t>
            </a:r>
            <a:endParaRPr lang="ru-RU" sz="1400" dirty="0"/>
          </a:p>
          <a:p>
            <a:pPr lvl="0"/>
            <a:r>
              <a:rPr lang="ru-RU" dirty="0"/>
              <a:t>Бухгалтерлік </a:t>
            </a:r>
            <a:r>
              <a:rPr lang="ru-RU" dirty="0" err="1"/>
              <a:t>есеп</a:t>
            </a:r>
            <a:r>
              <a:rPr lang="ru-RU" dirty="0"/>
              <a:t> </a:t>
            </a:r>
            <a:r>
              <a:rPr lang="ru-RU" dirty="0" err="1"/>
              <a:t>шоттарының</a:t>
            </a:r>
            <a:r>
              <a:rPr lang="ru-RU" dirty="0"/>
              <a:t> </a:t>
            </a:r>
            <a:r>
              <a:rPr lang="ru-RU" dirty="0" err="1"/>
              <a:t>үлгі</a:t>
            </a:r>
            <a:r>
              <a:rPr lang="ru-RU" dirty="0"/>
              <a:t> </a:t>
            </a:r>
            <a:r>
              <a:rPr lang="ru-RU" dirty="0" err="1"/>
              <a:t>жоспарынын</a:t>
            </a:r>
            <a:r>
              <a:rPr lang="ru-RU" dirty="0"/>
              <a:t> </a:t>
            </a:r>
            <a:r>
              <a:rPr lang="ru-RU" dirty="0" err="1"/>
              <a:t>бөлімдерін</a:t>
            </a:r>
            <a:r>
              <a:rPr lang="ru-RU" dirty="0"/>
              <a:t> </a:t>
            </a:r>
            <a:r>
              <a:rPr lang="ru-RU" dirty="0" err="1"/>
              <a:t>атаңыздар</a:t>
            </a:r>
            <a:r>
              <a:rPr lang="ru-RU" dirty="0"/>
              <a:t>.</a:t>
            </a:r>
            <a:endParaRPr lang="ru-RU" sz="1400" dirty="0"/>
          </a:p>
          <a:p>
            <a:pPr lvl="0"/>
            <a:r>
              <a:rPr lang="ru-RU" dirty="0" err="1"/>
              <a:t>Активті</a:t>
            </a:r>
            <a:r>
              <a:rPr lang="ru-RU" dirty="0"/>
              <a:t> </a:t>
            </a:r>
            <a:r>
              <a:rPr lang="ru-RU" dirty="0" err="1"/>
              <a:t>және</a:t>
            </a:r>
            <a:r>
              <a:rPr lang="ru-RU" dirty="0"/>
              <a:t> </a:t>
            </a:r>
            <a:r>
              <a:rPr lang="ru-RU" dirty="0" err="1"/>
              <a:t>пассивті</a:t>
            </a:r>
            <a:r>
              <a:rPr lang="ru-RU" dirty="0"/>
              <a:t> </a:t>
            </a:r>
            <a:r>
              <a:rPr lang="ru-RU" dirty="0" err="1"/>
              <a:t>шоттардың</a:t>
            </a:r>
            <a:r>
              <a:rPr lang="ru-RU" dirty="0"/>
              <a:t> </a:t>
            </a:r>
            <a:r>
              <a:rPr lang="ru-RU" dirty="0" err="1"/>
              <a:t>атаулары</a:t>
            </a:r>
            <a:r>
              <a:rPr lang="ru-RU" dirty="0"/>
              <a:t> мен </a:t>
            </a:r>
            <a:r>
              <a:rPr lang="ru-RU" dirty="0" err="1"/>
              <a:t>шифрларын</a:t>
            </a:r>
            <a:r>
              <a:rPr lang="ru-RU" dirty="0"/>
              <a:t> </a:t>
            </a:r>
            <a:r>
              <a:rPr lang="ru-RU" dirty="0" err="1"/>
              <a:t>атаңыздар</a:t>
            </a:r>
            <a:r>
              <a:rPr lang="ru-RU" dirty="0"/>
              <a:t>.</a:t>
            </a:r>
            <a:endParaRPr lang="ru-RU" sz="1400" dirty="0"/>
          </a:p>
          <a:p>
            <a:endParaRPr lang="ru-RU" dirty="0"/>
          </a:p>
        </p:txBody>
      </p:sp>
    </p:spTree>
    <p:extLst>
      <p:ext uri="{BB962C8B-B14F-4D97-AF65-F5344CB8AC3E}">
        <p14:creationId xmlns:p14="http://schemas.microsoft.com/office/powerpoint/2010/main" val="3781310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p:txBody>
          <a:bodyPr>
            <a:normAutofit/>
          </a:bodyPr>
          <a:lstStyle/>
          <a:p>
            <a:r>
              <a:rPr lang="kk-KZ" dirty="0" smtClean="0"/>
              <a:t/>
            </a:r>
            <a:br>
              <a:rPr lang="kk-KZ" dirty="0" smtClean="0"/>
            </a:br>
            <a:r>
              <a:rPr lang="kk-KZ" dirty="0" smtClean="0"/>
              <a:t>Қарастырылатын сұрақтар:</a:t>
            </a:r>
            <a:endParaRPr lang="ru-RU" dirty="0"/>
          </a:p>
        </p:txBody>
      </p:sp>
      <p:sp>
        <p:nvSpPr>
          <p:cNvPr id="3" name="Объект 2"/>
          <p:cNvSpPr>
            <a:spLocks noGrp="1"/>
          </p:cNvSpPr>
          <p:nvPr>
            <p:ph idx="1"/>
          </p:nvPr>
        </p:nvSpPr>
        <p:spPr>
          <a:xfrm>
            <a:off x="1484310" y="2438399"/>
            <a:ext cx="10018713" cy="3352801"/>
          </a:xfrm>
        </p:spPr>
        <p:txBody>
          <a:bodyPr>
            <a:normAutofit/>
          </a:bodyPr>
          <a:lstStyle/>
          <a:p>
            <a:pPr lvl="0"/>
            <a:r>
              <a:rPr lang="ru-MD" dirty="0"/>
              <a:t>Бухгалтерлік </a:t>
            </a:r>
            <a:r>
              <a:rPr lang="ru-MD" dirty="0" err="1"/>
              <a:t>шоттардың</a:t>
            </a:r>
            <a:r>
              <a:rPr lang="ru-MD" dirty="0"/>
              <a:t> </a:t>
            </a:r>
            <a:r>
              <a:rPr lang="ru-MD" dirty="0" err="1"/>
              <a:t>құрылымы</a:t>
            </a:r>
            <a:r>
              <a:rPr lang="ru-MD" dirty="0"/>
              <a:t> мен </a:t>
            </a:r>
            <a:r>
              <a:rPr lang="ru-MD" dirty="0" err="1"/>
              <a:t>мазмұны</a:t>
            </a:r>
            <a:r>
              <a:rPr lang="ru-MD" dirty="0"/>
              <a:t>. </a:t>
            </a:r>
            <a:endParaRPr lang="ru-RU" dirty="0"/>
          </a:p>
          <a:p>
            <a:pPr lvl="0"/>
            <a:r>
              <a:rPr lang="ru-MD" dirty="0" err="1"/>
              <a:t>Активтік</a:t>
            </a:r>
            <a:r>
              <a:rPr lang="ru-MD" dirty="0"/>
              <a:t> </a:t>
            </a:r>
            <a:r>
              <a:rPr lang="ru-MD" dirty="0" err="1"/>
              <a:t>және</a:t>
            </a:r>
            <a:r>
              <a:rPr lang="ru-MD" dirty="0"/>
              <a:t> </a:t>
            </a:r>
            <a:r>
              <a:rPr lang="ru-MD" dirty="0" err="1"/>
              <a:t>пассивтік</a:t>
            </a:r>
            <a:r>
              <a:rPr lang="ru-MD" dirty="0"/>
              <a:t> </a:t>
            </a:r>
            <a:r>
              <a:rPr lang="ru-MD" dirty="0" err="1"/>
              <a:t>шоттар</a:t>
            </a:r>
            <a:r>
              <a:rPr lang="ru-MD" dirty="0"/>
              <a:t>. </a:t>
            </a:r>
            <a:endParaRPr lang="ru-RU" dirty="0"/>
          </a:p>
          <a:p>
            <a:r>
              <a:rPr lang="ru-MD" dirty="0" err="1" smtClean="0"/>
              <a:t>Шоттардың</a:t>
            </a:r>
            <a:r>
              <a:rPr lang="ru-MD" dirty="0" smtClean="0"/>
              <a:t> </a:t>
            </a:r>
            <a:r>
              <a:rPr lang="ru-MD" dirty="0" err="1"/>
              <a:t>түрлері</a:t>
            </a:r>
            <a:r>
              <a:rPr lang="ru-MD" dirty="0"/>
              <a:t>. </a:t>
            </a:r>
            <a:endParaRPr lang="ru-RU" dirty="0"/>
          </a:p>
          <a:p>
            <a:r>
              <a:rPr lang="ru-MD" dirty="0" err="1" smtClean="0"/>
              <a:t>Екі</a:t>
            </a:r>
            <a:r>
              <a:rPr lang="ru-MD" dirty="0" smtClean="0"/>
              <a:t> </a:t>
            </a:r>
            <a:r>
              <a:rPr lang="ru-MD" dirty="0" err="1"/>
              <a:t>жақты</a:t>
            </a:r>
            <a:r>
              <a:rPr lang="ru-MD" dirty="0"/>
              <a:t> </a:t>
            </a:r>
            <a:r>
              <a:rPr lang="ru-MD" dirty="0" err="1"/>
              <a:t>жазу</a:t>
            </a:r>
            <a:r>
              <a:rPr lang="ru-MD" dirty="0"/>
              <a:t> </a:t>
            </a:r>
            <a:r>
              <a:rPr lang="ru-MD" dirty="0" err="1"/>
              <a:t>жүйесі</a:t>
            </a:r>
            <a:r>
              <a:rPr lang="ru-MD" dirty="0"/>
              <a:t>. </a:t>
            </a:r>
            <a:endParaRPr lang="ru-RU" dirty="0"/>
          </a:p>
          <a:p>
            <a:r>
              <a:rPr lang="ru-MD" dirty="0" err="1" smtClean="0"/>
              <a:t>Типтік</a:t>
            </a:r>
            <a:r>
              <a:rPr lang="ru-MD" dirty="0" smtClean="0"/>
              <a:t> </a:t>
            </a:r>
            <a:r>
              <a:rPr lang="ru-MD" dirty="0" err="1"/>
              <a:t>шоттар</a:t>
            </a:r>
            <a:r>
              <a:rPr lang="ru-MD" dirty="0"/>
              <a:t> </a:t>
            </a:r>
            <a:r>
              <a:rPr lang="ru-MD" dirty="0" err="1"/>
              <a:t>жоспары</a:t>
            </a:r>
            <a:r>
              <a:rPr lang="ru-MD" dirty="0"/>
              <a:t>, </a:t>
            </a:r>
            <a:r>
              <a:rPr lang="ru-MD" dirty="0" err="1"/>
              <a:t>оның</a:t>
            </a:r>
            <a:r>
              <a:rPr lang="ru-MD" dirty="0"/>
              <a:t> </a:t>
            </a:r>
            <a:r>
              <a:rPr lang="ru-MD" dirty="0" err="1"/>
              <a:t>құрылымы</a:t>
            </a:r>
            <a:r>
              <a:rPr lang="ru-MD" dirty="0"/>
              <a:t>.</a:t>
            </a:r>
            <a:endParaRPr lang="ru-RU" dirty="0"/>
          </a:p>
          <a:p>
            <a:r>
              <a:rPr lang="ru-MD" dirty="0" err="1" smtClean="0"/>
              <a:t>Айналым</a:t>
            </a:r>
            <a:r>
              <a:rPr lang="ru-MD" dirty="0" smtClean="0"/>
              <a:t> </a:t>
            </a:r>
            <a:r>
              <a:rPr lang="ru-MD" dirty="0" err="1"/>
              <a:t>ведомосы</a:t>
            </a:r>
            <a:r>
              <a:rPr lang="ru-MD" dirty="0"/>
              <a:t>, </a:t>
            </a:r>
            <a:r>
              <a:rPr lang="ru-MD" dirty="0" err="1"/>
              <a:t>оның</a:t>
            </a:r>
            <a:r>
              <a:rPr lang="ru-MD" dirty="0"/>
              <a:t> </a:t>
            </a:r>
            <a:r>
              <a:rPr lang="ru-MD" dirty="0" err="1"/>
              <a:t>мәні</a:t>
            </a:r>
            <a:r>
              <a:rPr lang="ru-MD" dirty="0"/>
              <a:t> </a:t>
            </a:r>
            <a:r>
              <a:rPr lang="ru-MD" dirty="0" err="1"/>
              <a:t>және</a:t>
            </a:r>
            <a:r>
              <a:rPr lang="ru-MD" dirty="0"/>
              <a:t> </a:t>
            </a:r>
            <a:r>
              <a:rPr lang="ru-MD" dirty="0" err="1"/>
              <a:t>құрастырылуы</a:t>
            </a:r>
            <a:r>
              <a:rPr lang="ru-MD" dirty="0"/>
              <a:t>. </a:t>
            </a:r>
            <a:endParaRPr lang="ru-RU" dirty="0"/>
          </a:p>
          <a:p>
            <a:endParaRPr lang="ru-RU" dirty="0"/>
          </a:p>
        </p:txBody>
      </p:sp>
    </p:spTree>
    <p:extLst>
      <p:ext uri="{BB962C8B-B14F-4D97-AF65-F5344CB8AC3E}">
        <p14:creationId xmlns:p14="http://schemas.microsoft.com/office/powerpoint/2010/main" val="94031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556738"/>
            <a:ext cx="10018713" cy="1158240"/>
          </a:xfrm>
        </p:spPr>
        <p:txBody>
          <a:bodyPr>
            <a:normAutofit fontScale="90000"/>
          </a:bodyPr>
          <a:lstStyle/>
          <a:p>
            <a:r>
              <a:rPr lang="ru-MD" dirty="0" smtClean="0">
                <a:solidFill>
                  <a:srgbClr val="FF0000"/>
                </a:solidFill>
              </a:rPr>
              <a:t>1 Бухгалтерлік </a:t>
            </a:r>
            <a:r>
              <a:rPr lang="ru-MD" dirty="0" err="1">
                <a:solidFill>
                  <a:srgbClr val="FF0000"/>
                </a:solidFill>
              </a:rPr>
              <a:t>шоттардың</a:t>
            </a:r>
            <a:r>
              <a:rPr lang="ru-MD" dirty="0">
                <a:solidFill>
                  <a:srgbClr val="FF0000"/>
                </a:solidFill>
              </a:rPr>
              <a:t> </a:t>
            </a:r>
            <a:r>
              <a:rPr lang="ru-MD" dirty="0" err="1">
                <a:solidFill>
                  <a:srgbClr val="FF0000"/>
                </a:solidFill>
              </a:rPr>
              <a:t>құрылымы</a:t>
            </a:r>
            <a:r>
              <a:rPr lang="ru-MD" dirty="0">
                <a:solidFill>
                  <a:srgbClr val="FF0000"/>
                </a:solidFill>
              </a:rPr>
              <a:t> мен </a:t>
            </a:r>
            <a:r>
              <a:rPr lang="ru-MD" dirty="0" err="1" smtClean="0">
                <a:solidFill>
                  <a:srgbClr val="FF0000"/>
                </a:solidFill>
              </a:rPr>
              <a:t>мазмұны</a:t>
            </a:r>
            <a:r>
              <a:rPr lang="ru-RU" dirty="0">
                <a:solidFill>
                  <a:srgbClr val="FF0000"/>
                </a:solidFill>
              </a:rPr>
              <a:t/>
            </a:r>
            <a:br>
              <a:rPr lang="ru-RU" dirty="0">
                <a:solidFill>
                  <a:srgbClr val="FF0000"/>
                </a:solidFill>
              </a:rPr>
            </a:br>
            <a:endParaRPr lang="ru-RU" dirty="0">
              <a:solidFill>
                <a:srgbClr val="FF0000"/>
              </a:solidFill>
            </a:endParaRPr>
          </a:p>
        </p:txBody>
      </p:sp>
      <p:sp>
        <p:nvSpPr>
          <p:cNvPr id="11" name="Rectangle 7"/>
          <p:cNvSpPr>
            <a:spLocks noChangeArrowheads="1"/>
          </p:cNvSpPr>
          <p:nvPr/>
        </p:nvSpPr>
        <p:spPr bwMode="auto">
          <a:xfrm>
            <a:off x="1679414" y="2035018"/>
            <a:ext cx="9628503" cy="373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altLang="ru-RU" sz="2000" b="0" i="1" u="none" strike="noStrike" cap="none" normalizeH="0" baseline="0" dirty="0" smtClean="0">
                <a:ln>
                  <a:noFill/>
                </a:ln>
                <a:solidFill>
                  <a:schemeClr val="tx1"/>
                </a:solidFill>
                <a:effectLst/>
                <a:latin typeface="+mj-lt"/>
                <a:ea typeface="Times New Roman" panose="02020603050405020304" pitchFamily="18" charset="0"/>
              </a:rPr>
              <a:t>Бухгалтерлік </a:t>
            </a:r>
            <a:r>
              <a:rPr kumimoji="0" lang="ru-RU" altLang="ru-RU" sz="2000" b="0" i="1" u="none" strike="noStrike" cap="none" normalizeH="0" baseline="0" dirty="0" err="1" smtClean="0">
                <a:ln>
                  <a:noFill/>
                </a:ln>
                <a:solidFill>
                  <a:schemeClr val="tx1"/>
                </a:solidFill>
                <a:effectLst/>
                <a:latin typeface="+mj-lt"/>
                <a:ea typeface="Times New Roman" panose="02020603050405020304" pitchFamily="18" charset="0"/>
              </a:rPr>
              <a:t>шоттар</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кәсіпорын</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мүлкінің</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және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олардың</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құрылу</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көздерінің</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құрамында</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болып</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жататын</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өзгерістерді</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ағымда</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есепке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алу</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үшін</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арналған</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шоттар</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mj-lt"/>
            </a:endParaRPr>
          </a:p>
          <a:p>
            <a:pPr algn="just"/>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Өзгерістер</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екі</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түрлі</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болады</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көбею</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және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азаю</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Сондықтан</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шоттар</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шаруашылық</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құралдары</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мен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олардың</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құрылу</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көздерінің</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құрамындағы</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көбеюі</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және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азаюы</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жеке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есепке</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алуға</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болатындай</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етіп</a:t>
            </a:r>
            <a:r>
              <a:rPr kumimoji="0" lang="ru-RU" altLang="ru-RU"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mj-lt"/>
                <a:ea typeface="Times New Roman" panose="02020603050405020304" pitchFamily="18" charset="0"/>
              </a:rPr>
              <a:t>құралған</a:t>
            </a:r>
            <a:r>
              <a:rPr kumimoji="0" lang="ru-RU" altLang="ru-RU" sz="2000" b="0" i="1" u="none" strike="noStrike" cap="none" normalizeH="0" baseline="0" dirty="0" smtClean="0">
                <a:ln>
                  <a:noFill/>
                </a:ln>
                <a:solidFill>
                  <a:schemeClr val="tx1"/>
                </a:solidFill>
                <a:effectLst/>
                <a:latin typeface="+mj-lt"/>
                <a:ea typeface="Times New Roman" panose="02020603050405020304" pitchFamily="18" charset="0"/>
              </a:rPr>
              <a:t>. </a:t>
            </a:r>
          </a:p>
          <a:p>
            <a:pPr algn="just"/>
            <a:r>
              <a:rPr lang="ru-RU" altLang="ru-RU" sz="2000" dirty="0" err="1" smtClean="0">
                <a:latin typeface="+mj-lt"/>
                <a:ea typeface="Times New Roman" panose="02020603050405020304" pitchFamily="18" charset="0"/>
              </a:rPr>
              <a:t>Шоттың</a:t>
            </a:r>
            <a:r>
              <a:rPr lang="ru-RU" altLang="ru-RU" sz="2000" dirty="0" smtClean="0">
                <a:latin typeface="+mj-lt"/>
                <a:ea typeface="Times New Roman" panose="02020603050405020304" pitchFamily="18" charset="0"/>
              </a:rPr>
              <a:t> </a:t>
            </a:r>
            <a:r>
              <a:rPr lang="ru-RU" altLang="ru-RU" sz="2000" dirty="0" err="1">
                <a:latin typeface="+mj-lt"/>
                <a:ea typeface="Times New Roman" panose="02020603050405020304" pitchFamily="18" charset="0"/>
              </a:rPr>
              <a:t>сол</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жағы</a:t>
            </a:r>
            <a:r>
              <a:rPr lang="ru-RU" altLang="ru-RU" sz="2000" dirty="0">
                <a:latin typeface="+mj-lt"/>
                <a:ea typeface="Times New Roman" panose="02020603050405020304" pitchFamily="18" charset="0"/>
              </a:rPr>
              <a:t> «дебет», ал </a:t>
            </a:r>
            <a:r>
              <a:rPr lang="ru-RU" altLang="ru-RU" sz="2000" dirty="0" err="1">
                <a:latin typeface="+mj-lt"/>
                <a:ea typeface="Times New Roman" panose="02020603050405020304" pitchFamily="18" charset="0"/>
              </a:rPr>
              <a:t>оң</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жағы</a:t>
            </a:r>
            <a:r>
              <a:rPr lang="ru-RU" altLang="ru-RU" sz="2000" dirty="0">
                <a:latin typeface="+mj-lt"/>
                <a:ea typeface="Times New Roman" panose="02020603050405020304" pitchFamily="18" charset="0"/>
              </a:rPr>
              <a:t> «кредит» </a:t>
            </a:r>
            <a:r>
              <a:rPr lang="ru-RU" altLang="ru-RU" sz="2000" dirty="0" err="1">
                <a:latin typeface="+mj-lt"/>
                <a:ea typeface="Times New Roman" panose="02020603050405020304" pitchFamily="18" charset="0"/>
              </a:rPr>
              <a:t>деп</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аталады</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Олар</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латын</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сөздерінен</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шыққан</a:t>
            </a:r>
            <a:r>
              <a:rPr lang="ru-RU" altLang="ru-RU" sz="2000" dirty="0">
                <a:latin typeface="+mj-lt"/>
                <a:ea typeface="Times New Roman" panose="02020603050405020304" pitchFamily="18" charset="0"/>
              </a:rPr>
              <a:t>  «</a:t>
            </a:r>
            <a:r>
              <a:rPr lang="en-US" altLang="ru-RU" sz="2000" dirty="0" err="1">
                <a:latin typeface="+mj-lt"/>
                <a:ea typeface="Times New Roman" panose="02020603050405020304" pitchFamily="18" charset="0"/>
              </a:rPr>
              <a:t>debet</a:t>
            </a:r>
            <a:r>
              <a:rPr lang="ru-RU" altLang="ru-RU" sz="2000" dirty="0">
                <a:latin typeface="+mj-lt"/>
                <a:ea typeface="Times New Roman" panose="02020603050405020304" pitchFamily="18" charset="0"/>
              </a:rPr>
              <a:t>» - </a:t>
            </a:r>
            <a:r>
              <a:rPr lang="ru-RU" altLang="ru-RU" sz="2000" dirty="0" err="1">
                <a:latin typeface="+mj-lt"/>
                <a:ea typeface="Times New Roman" panose="02020603050405020304" pitchFamily="18" charset="0"/>
              </a:rPr>
              <a:t>берешек</a:t>
            </a:r>
            <a:r>
              <a:rPr lang="ru-RU" altLang="ru-RU" sz="2000" dirty="0">
                <a:latin typeface="+mj-lt"/>
                <a:ea typeface="Times New Roman" panose="02020603050405020304" pitchFamily="18" charset="0"/>
              </a:rPr>
              <a:t>, «</a:t>
            </a:r>
            <a:r>
              <a:rPr lang="en-US" altLang="ru-RU" sz="2000" dirty="0" err="1">
                <a:latin typeface="+mj-lt"/>
                <a:ea typeface="Times New Roman" panose="02020603050405020304" pitchFamily="18" charset="0"/>
              </a:rPr>
              <a:t>kredit</a:t>
            </a:r>
            <a:r>
              <a:rPr lang="ru-RU" altLang="ru-RU" sz="2000" dirty="0">
                <a:latin typeface="+mj-lt"/>
                <a:ea typeface="Times New Roman" panose="02020603050405020304" pitchFamily="18" charset="0"/>
              </a:rPr>
              <a:t>» - сену </a:t>
            </a:r>
            <a:r>
              <a:rPr lang="ru-RU" altLang="ru-RU" sz="2000" dirty="0" err="1">
                <a:latin typeface="+mj-lt"/>
                <a:ea typeface="Times New Roman" panose="02020603050405020304" pitchFamily="18" charset="0"/>
              </a:rPr>
              <a:t>деген</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сөздерінен</a:t>
            </a:r>
            <a:r>
              <a:rPr lang="ru-RU" altLang="ru-RU" sz="2000" dirty="0">
                <a:latin typeface="+mj-lt"/>
                <a:ea typeface="Times New Roman" panose="02020603050405020304" pitchFamily="18" charset="0"/>
              </a:rPr>
              <a:t> </a:t>
            </a:r>
            <a:r>
              <a:rPr lang="ru-RU" altLang="ru-RU" sz="2000" dirty="0" err="1">
                <a:latin typeface="+mj-lt"/>
                <a:ea typeface="Times New Roman" panose="02020603050405020304" pitchFamily="18" charset="0"/>
              </a:rPr>
              <a:t>шыққан</a:t>
            </a:r>
            <a:r>
              <a:rPr lang="ru-RU" altLang="ru-RU" sz="2000" dirty="0">
                <a:latin typeface="+mj-lt"/>
                <a:ea typeface="Times New Roman" panose="02020603050405020304" pitchFamily="18" charset="0"/>
              </a:rPr>
              <a:t>. </a:t>
            </a:r>
            <a:endParaRPr lang="ru-RU" altLang="ru-RU" sz="2000" dirty="0">
              <a:latin typeface="+mj-lt"/>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mj-lt"/>
              </a:rPr>
              <a:t>				</a:t>
            </a:r>
          </a:p>
          <a:p>
            <a:pPr algn="just"/>
            <a:r>
              <a:rPr lang="ru-MD" sz="2000" dirty="0" err="1" smtClean="0">
                <a:latin typeface="+mj-lt"/>
              </a:rPr>
              <a:t>Шоттарды</a:t>
            </a:r>
            <a:r>
              <a:rPr lang="ru-MD" sz="2000" dirty="0" smtClean="0">
                <a:latin typeface="+mj-lt"/>
              </a:rPr>
              <a:t> </a:t>
            </a:r>
            <a:r>
              <a:rPr lang="ru-MD" sz="2000" dirty="0" err="1">
                <a:latin typeface="+mj-lt"/>
              </a:rPr>
              <a:t>активтің</a:t>
            </a:r>
            <a:r>
              <a:rPr lang="ru-MD" sz="2000" dirty="0">
                <a:latin typeface="+mj-lt"/>
              </a:rPr>
              <a:t>, </a:t>
            </a:r>
            <a:r>
              <a:rPr lang="ru-MD" sz="2000" dirty="0" err="1">
                <a:latin typeface="+mj-lt"/>
              </a:rPr>
              <a:t>міндеттемелердің</a:t>
            </a:r>
            <a:r>
              <a:rPr lang="ru-MD" sz="2000" dirty="0">
                <a:latin typeface="+mj-lt"/>
              </a:rPr>
              <a:t> </a:t>
            </a:r>
            <a:r>
              <a:rPr lang="ru-MD" sz="2000" dirty="0" err="1">
                <a:latin typeface="+mj-lt"/>
              </a:rPr>
              <a:t>және</a:t>
            </a:r>
            <a:r>
              <a:rPr lang="ru-MD" sz="2000" dirty="0">
                <a:latin typeface="+mj-lt"/>
              </a:rPr>
              <a:t> </a:t>
            </a:r>
            <a:r>
              <a:rPr lang="ru-MD" sz="2000" dirty="0" err="1">
                <a:latin typeface="+mj-lt"/>
              </a:rPr>
              <a:t>капиталдың</a:t>
            </a:r>
            <a:r>
              <a:rPr lang="ru-MD" sz="2000" dirty="0">
                <a:latin typeface="+mj-lt"/>
              </a:rPr>
              <a:t>, </a:t>
            </a:r>
            <a:r>
              <a:rPr lang="ru-MD" sz="2000" dirty="0" err="1">
                <a:latin typeface="+mj-lt"/>
              </a:rPr>
              <a:t>сонымен</a:t>
            </a:r>
            <a:r>
              <a:rPr lang="ru-MD" sz="2000" dirty="0">
                <a:latin typeface="+mj-lt"/>
              </a:rPr>
              <a:t> </a:t>
            </a:r>
            <a:r>
              <a:rPr lang="ru-MD" sz="2000" dirty="0" err="1">
                <a:latin typeface="+mj-lt"/>
              </a:rPr>
              <a:t>қатар</a:t>
            </a:r>
            <a:r>
              <a:rPr lang="ru-MD" sz="2000" dirty="0">
                <a:latin typeface="+mj-lt"/>
              </a:rPr>
              <a:t> </a:t>
            </a:r>
            <a:r>
              <a:rPr lang="ru-MD" sz="2000" dirty="0" err="1">
                <a:latin typeface="+mj-lt"/>
              </a:rPr>
              <a:t>табыстар</a:t>
            </a:r>
            <a:r>
              <a:rPr lang="ru-MD" sz="2000" dirty="0">
                <a:latin typeface="+mj-lt"/>
              </a:rPr>
              <a:t> мен </a:t>
            </a:r>
            <a:r>
              <a:rPr lang="ru-MD" sz="2000" dirty="0" err="1">
                <a:latin typeface="+mj-lt"/>
              </a:rPr>
              <a:t>шығындардың</a:t>
            </a:r>
            <a:r>
              <a:rPr lang="ru-MD" sz="2000" dirty="0">
                <a:latin typeface="+mj-lt"/>
              </a:rPr>
              <a:t> </a:t>
            </a:r>
            <a:r>
              <a:rPr lang="ru-MD" sz="2000" dirty="0" err="1">
                <a:latin typeface="+mj-lt"/>
              </a:rPr>
              <a:t>әрбір</a:t>
            </a:r>
            <a:r>
              <a:rPr lang="ru-MD" sz="2000" dirty="0">
                <a:latin typeface="+mj-lt"/>
              </a:rPr>
              <a:t> </a:t>
            </a:r>
            <a:r>
              <a:rPr lang="ru-MD" sz="2000" dirty="0" err="1">
                <a:latin typeface="+mj-lt"/>
              </a:rPr>
              <a:t>түріне</a:t>
            </a:r>
            <a:r>
              <a:rPr lang="ru-MD" sz="2000" dirty="0">
                <a:latin typeface="+mj-lt"/>
              </a:rPr>
              <a:t> </a:t>
            </a:r>
            <a:r>
              <a:rPr lang="ru-MD" sz="2000" dirty="0" err="1">
                <a:latin typeface="+mj-lt"/>
              </a:rPr>
              <a:t>ашады</a:t>
            </a:r>
            <a:r>
              <a:rPr lang="ru-MD" sz="2000" dirty="0">
                <a:latin typeface="+mj-lt"/>
              </a:rPr>
              <a:t>. </a:t>
            </a:r>
            <a:endParaRPr lang="ru-MD" sz="2000" dirty="0" smtClean="0">
              <a:latin typeface="+mj-lt"/>
            </a:endParaRPr>
          </a:p>
          <a:p>
            <a:pPr algn="just"/>
            <a:r>
              <a:rPr lang="ru-MD" sz="2000" i="1" dirty="0" err="1" smtClean="0">
                <a:latin typeface="+mj-lt"/>
              </a:rPr>
              <a:t>Сондықтан</a:t>
            </a:r>
            <a:r>
              <a:rPr lang="ru-MD" sz="2000" i="1" dirty="0" smtClean="0">
                <a:latin typeface="+mj-lt"/>
              </a:rPr>
              <a:t> </a:t>
            </a:r>
            <a:r>
              <a:rPr lang="ru-MD" sz="2000" i="1" dirty="0" err="1">
                <a:latin typeface="+mj-lt"/>
              </a:rPr>
              <a:t>шоттар</a:t>
            </a:r>
            <a:r>
              <a:rPr lang="ru-MD" sz="2000" i="1" dirty="0">
                <a:latin typeface="+mj-lt"/>
              </a:rPr>
              <a:t> </a:t>
            </a:r>
            <a:r>
              <a:rPr lang="ru-MD" sz="2000" i="1" dirty="0" err="1">
                <a:latin typeface="+mj-lt"/>
              </a:rPr>
              <a:t>активтік</a:t>
            </a:r>
            <a:r>
              <a:rPr lang="ru-MD" sz="2000" i="1" dirty="0">
                <a:latin typeface="+mj-lt"/>
              </a:rPr>
              <a:t> </a:t>
            </a:r>
            <a:r>
              <a:rPr lang="ru-MD" sz="2000" i="1" dirty="0" err="1">
                <a:latin typeface="+mj-lt"/>
              </a:rPr>
              <a:t>және</a:t>
            </a:r>
            <a:r>
              <a:rPr lang="ru-MD" sz="2000" i="1" dirty="0">
                <a:latin typeface="+mj-lt"/>
              </a:rPr>
              <a:t> </a:t>
            </a:r>
            <a:r>
              <a:rPr lang="ru-MD" sz="2000" i="1" dirty="0" err="1">
                <a:latin typeface="+mj-lt"/>
              </a:rPr>
              <a:t>пассивтік</a:t>
            </a:r>
            <a:r>
              <a:rPr lang="ru-MD" sz="2000" i="1" dirty="0">
                <a:latin typeface="+mj-lt"/>
              </a:rPr>
              <a:t> </a:t>
            </a:r>
            <a:r>
              <a:rPr lang="ru-MD" sz="2000" i="1" dirty="0" err="1">
                <a:latin typeface="+mj-lt"/>
              </a:rPr>
              <a:t>болып</a:t>
            </a:r>
            <a:r>
              <a:rPr lang="ru-MD" sz="2000" i="1" dirty="0">
                <a:latin typeface="+mj-lt"/>
              </a:rPr>
              <a:t> </a:t>
            </a:r>
            <a:r>
              <a:rPr lang="ru-MD" sz="2000" i="1" dirty="0" err="1">
                <a:latin typeface="+mj-lt"/>
              </a:rPr>
              <a:t>екіге</a:t>
            </a:r>
            <a:r>
              <a:rPr lang="ru-MD" sz="2000" i="1" dirty="0">
                <a:latin typeface="+mj-lt"/>
              </a:rPr>
              <a:t> </a:t>
            </a:r>
            <a:r>
              <a:rPr lang="ru-MD" sz="2000" i="1" dirty="0" err="1">
                <a:latin typeface="+mj-lt"/>
              </a:rPr>
              <a:t>бөлінеді</a:t>
            </a:r>
            <a:r>
              <a:rPr lang="ru-MD" sz="2000" i="1" dirty="0">
                <a:latin typeface="+mj-lt"/>
              </a:rPr>
              <a:t>.</a:t>
            </a:r>
            <a:endParaRPr lang="ru-RU" sz="2000" dirty="0">
              <a:latin typeface="+mj-lt"/>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ru-RU" altLang="ru-RU" sz="20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3604722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9110" y="487679"/>
            <a:ext cx="10018713" cy="1950721"/>
          </a:xfrm>
        </p:spPr>
        <p:txBody>
          <a:bodyPr/>
          <a:lstStyle/>
          <a:p>
            <a:r>
              <a:rPr lang="ru-RU" dirty="0" err="1">
                <a:solidFill>
                  <a:srgbClr val="FF0000"/>
                </a:solidFill>
              </a:rPr>
              <a:t>Активтік</a:t>
            </a:r>
            <a:r>
              <a:rPr lang="ru-RU" dirty="0">
                <a:solidFill>
                  <a:srgbClr val="FF0000"/>
                </a:solidFill>
              </a:rPr>
              <a:t> </a:t>
            </a:r>
            <a:r>
              <a:rPr lang="ru-RU" dirty="0" err="1">
                <a:solidFill>
                  <a:srgbClr val="FF0000"/>
                </a:solidFill>
              </a:rPr>
              <a:t>шоттарға</a:t>
            </a:r>
            <a:r>
              <a:rPr lang="ru-RU" dirty="0">
                <a:solidFill>
                  <a:srgbClr val="FF0000"/>
                </a:solidFill>
              </a:rPr>
              <a:t> </a:t>
            </a:r>
            <a:r>
              <a:rPr lang="ru-RU" dirty="0" err="1"/>
              <a:t>баланстың</a:t>
            </a:r>
            <a:r>
              <a:rPr lang="ru-RU" dirty="0"/>
              <a:t> </a:t>
            </a:r>
            <a:r>
              <a:rPr lang="ru-RU" dirty="0" err="1"/>
              <a:t>активінде</a:t>
            </a:r>
            <a:r>
              <a:rPr lang="ru-RU" dirty="0"/>
              <a:t> </a:t>
            </a:r>
            <a:r>
              <a:rPr lang="ru-RU" dirty="0" err="1"/>
              <a:t>көрсетілетін</a:t>
            </a:r>
            <a:r>
              <a:rPr lang="ru-RU" dirty="0"/>
              <a:t> </a:t>
            </a:r>
            <a:r>
              <a:rPr lang="ru-RU" dirty="0" err="1"/>
              <a:t>баптары</a:t>
            </a:r>
            <a:r>
              <a:rPr lang="ru-RU" dirty="0"/>
              <a:t> </a:t>
            </a:r>
            <a:r>
              <a:rPr lang="ru-RU" dirty="0" err="1"/>
              <a:t>жатады</a:t>
            </a:r>
            <a:r>
              <a:rPr lang="ru-RU" dirty="0"/>
              <a:t>, </a:t>
            </a:r>
            <a:r>
              <a:rPr lang="ru-RU" dirty="0" err="1"/>
              <a:t>олар</a:t>
            </a:r>
            <a:r>
              <a:rPr lang="ru-RU" dirty="0"/>
              <a:t> </a:t>
            </a:r>
            <a:r>
              <a:rPr lang="ru-RU" dirty="0" err="1"/>
              <a:t>әр</a:t>
            </a:r>
            <a:r>
              <a:rPr lang="ru-RU" dirty="0"/>
              <a:t> </a:t>
            </a:r>
            <a:r>
              <a:rPr lang="ru-RU" dirty="0" err="1"/>
              <a:t>түрлі</a:t>
            </a:r>
            <a:r>
              <a:rPr lang="ru-RU" dirty="0"/>
              <a:t> </a:t>
            </a:r>
            <a:r>
              <a:rPr lang="ru-RU" dirty="0" err="1"/>
              <a:t>құндылықтардың</a:t>
            </a:r>
            <a:r>
              <a:rPr lang="ru-RU" dirty="0"/>
              <a:t> </a:t>
            </a:r>
            <a:r>
              <a:rPr lang="ru-RU" dirty="0" err="1"/>
              <a:t>көбеюін</a:t>
            </a:r>
            <a:r>
              <a:rPr lang="ru-RU" dirty="0"/>
              <a:t> </a:t>
            </a:r>
            <a:r>
              <a:rPr lang="ru-RU" dirty="0" err="1"/>
              <a:t>немесе</a:t>
            </a:r>
            <a:r>
              <a:rPr lang="ru-RU" dirty="0"/>
              <a:t> </a:t>
            </a:r>
            <a:r>
              <a:rPr lang="ru-RU" dirty="0" err="1"/>
              <a:t>азаюын</a:t>
            </a:r>
            <a:r>
              <a:rPr lang="ru-RU" dirty="0"/>
              <a:t> </a:t>
            </a:r>
            <a:r>
              <a:rPr lang="ru-RU" dirty="0" err="1"/>
              <a:t>көрсетеді</a:t>
            </a:r>
            <a:r>
              <a:rPr lang="ru-RU" dirty="0"/>
              <a:t> </a:t>
            </a:r>
            <a:r>
              <a:rPr lang="ru-RU" dirty="0" err="1"/>
              <a:t>және</a:t>
            </a:r>
            <a:r>
              <a:rPr lang="ru-RU" dirty="0"/>
              <a:t> </a:t>
            </a:r>
            <a:r>
              <a:rPr lang="ru-RU" dirty="0" err="1"/>
              <a:t>шаруашылық</a:t>
            </a:r>
            <a:r>
              <a:rPr lang="ru-RU" dirty="0"/>
              <a:t> </a:t>
            </a:r>
            <a:r>
              <a:rPr lang="ru-RU" dirty="0" err="1"/>
              <a:t>құралдарының</a:t>
            </a:r>
            <a:r>
              <a:rPr lang="ru-RU" dirty="0"/>
              <a:t> </a:t>
            </a:r>
            <a:r>
              <a:rPr lang="ru-RU" dirty="0" err="1"/>
              <a:t>құрамы</a:t>
            </a:r>
            <a:r>
              <a:rPr lang="ru-RU" dirty="0"/>
              <a:t> мен </a:t>
            </a:r>
            <a:r>
              <a:rPr lang="ru-RU" dirty="0" err="1"/>
              <a:t>орналасуы</a:t>
            </a:r>
            <a:r>
              <a:rPr lang="ru-RU" dirty="0"/>
              <a:t> </a:t>
            </a:r>
            <a:r>
              <a:rPr lang="ru-RU" dirty="0" err="1"/>
              <a:t>бойынша</a:t>
            </a:r>
            <a:r>
              <a:rPr lang="ru-RU" dirty="0"/>
              <a:t> </a:t>
            </a:r>
            <a:r>
              <a:rPr lang="ru-RU" dirty="0" err="1"/>
              <a:t>есепке</a:t>
            </a:r>
            <a:r>
              <a:rPr lang="ru-RU" dirty="0"/>
              <a:t> </a:t>
            </a:r>
            <a:r>
              <a:rPr lang="ru-RU" dirty="0" err="1"/>
              <a:t>алуға</a:t>
            </a:r>
            <a:r>
              <a:rPr lang="ru-RU" dirty="0"/>
              <a:t> </a:t>
            </a:r>
            <a:r>
              <a:rPr lang="ru-RU" dirty="0" err="1"/>
              <a:t>арналған</a:t>
            </a:r>
            <a:r>
              <a:rPr lang="ru-RU" dirty="0"/>
              <a:t>.</a:t>
            </a:r>
          </a:p>
          <a:p>
            <a:endParaRPr lang="ru-RU" dirty="0"/>
          </a:p>
        </p:txBody>
      </p:sp>
      <p:sp>
        <p:nvSpPr>
          <p:cNvPr id="4" name="Прямоугольник 3"/>
          <p:cNvSpPr/>
          <p:nvPr/>
        </p:nvSpPr>
        <p:spPr>
          <a:xfrm>
            <a:off x="4175583" y="2253734"/>
            <a:ext cx="3536033" cy="369332"/>
          </a:xfrm>
          <a:prstGeom prst="rect">
            <a:avLst/>
          </a:prstGeom>
        </p:spPr>
        <p:txBody>
          <a:bodyPr wrap="none">
            <a:spAutoFit/>
          </a:bodyPr>
          <a:lstStyle/>
          <a:p>
            <a:pPr indent="540385" algn="ctr">
              <a:spcAft>
                <a:spcPts val="0"/>
              </a:spcAft>
            </a:pPr>
            <a:r>
              <a:rPr lang="ru-RU" dirty="0" err="1">
                <a:latin typeface="KZ Times New Roman"/>
                <a:ea typeface="Times New Roman" panose="02020603050405020304" pitchFamily="18" charset="0"/>
              </a:rPr>
              <a:t>Активті</a:t>
            </a:r>
            <a:r>
              <a:rPr lang="ru-RU" dirty="0">
                <a:latin typeface="KZ Times New Roman"/>
                <a:ea typeface="Times New Roman" panose="02020603050405020304" pitchFamily="18" charset="0"/>
              </a:rPr>
              <a:t> </a:t>
            </a:r>
            <a:r>
              <a:rPr lang="ru-RU" dirty="0" err="1">
                <a:latin typeface="KZ Times New Roman"/>
                <a:ea typeface="Times New Roman" panose="02020603050405020304" pitchFamily="18" charset="0"/>
              </a:rPr>
              <a:t>шоттың</a:t>
            </a:r>
            <a:r>
              <a:rPr lang="ru-RU" dirty="0">
                <a:latin typeface="KZ Times New Roman"/>
                <a:ea typeface="Times New Roman" panose="02020603050405020304" pitchFamily="18" charset="0"/>
              </a:rPr>
              <a:t> </a:t>
            </a:r>
            <a:r>
              <a:rPr lang="ru-RU" dirty="0" err="1">
                <a:latin typeface="KZ Times New Roman"/>
                <a:ea typeface="Times New Roman" panose="02020603050405020304" pitchFamily="18" charset="0"/>
              </a:rPr>
              <a:t>құрылысы</a:t>
            </a:r>
            <a:endParaRPr lang="ru-RU" sz="2000" dirty="0">
              <a:effectLst/>
              <a:latin typeface="Times New Roman" panose="02020603050405020304" pitchFamily="18" charset="0"/>
              <a:ea typeface="Times New Roman" panose="02020603050405020304" pitchFamily="18" charset="0"/>
            </a:endParaRPr>
          </a:p>
        </p:txBody>
      </p:sp>
      <p:pic>
        <p:nvPicPr>
          <p:cNvPr id="15" name="Рисунок 14"/>
          <p:cNvPicPr>
            <a:picLocks noChangeAspect="1"/>
          </p:cNvPicPr>
          <p:nvPr/>
        </p:nvPicPr>
        <p:blipFill rotWithShape="1">
          <a:blip r:embed="rId2"/>
          <a:srcRect l="30125" t="41280" r="32749" b="13811"/>
          <a:stretch/>
        </p:blipFill>
        <p:spPr>
          <a:xfrm>
            <a:off x="3307080" y="3169920"/>
            <a:ext cx="5455919" cy="3215640"/>
          </a:xfrm>
          <a:prstGeom prst="rect">
            <a:avLst/>
          </a:prstGeom>
        </p:spPr>
      </p:pic>
    </p:spTree>
    <p:extLst>
      <p:ext uri="{BB962C8B-B14F-4D97-AF65-F5344CB8AC3E}">
        <p14:creationId xmlns:p14="http://schemas.microsoft.com/office/powerpoint/2010/main" val="574525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5480" y="685800"/>
            <a:ext cx="9567544" cy="1752599"/>
          </a:xfrm>
        </p:spPr>
        <p:txBody>
          <a:bodyPr>
            <a:noAutofit/>
          </a:bodyPr>
          <a:lstStyle/>
          <a:p>
            <a:pPr algn="just"/>
            <a:r>
              <a:rPr lang="kk-KZ" sz="2400" dirty="0">
                <a:solidFill>
                  <a:srgbClr val="FF0000"/>
                </a:solidFill>
              </a:rPr>
              <a:t>Пассивтік шоттарға </a:t>
            </a:r>
            <a:r>
              <a:rPr lang="kk-KZ" sz="2400" dirty="0"/>
              <a:t>баланстың пассивінде көрсетілетін қаржыландыру қорларын есептеуге арналған баптар жатады. </a:t>
            </a:r>
            <a:r>
              <a:rPr lang="ru-RU" sz="2400" dirty="0" err="1"/>
              <a:t>Пассивтік</a:t>
            </a:r>
            <a:r>
              <a:rPr lang="ru-RU" sz="2400" dirty="0"/>
              <a:t> </a:t>
            </a:r>
            <a:r>
              <a:rPr lang="ru-RU" sz="2400" dirty="0" err="1"/>
              <a:t>шоттар</a:t>
            </a:r>
            <a:r>
              <a:rPr lang="ru-RU" sz="2400" dirty="0"/>
              <a:t> </a:t>
            </a:r>
            <a:r>
              <a:rPr lang="ru-RU" sz="2400" dirty="0" err="1"/>
              <a:t>шаруашылық</a:t>
            </a:r>
            <a:r>
              <a:rPr lang="ru-RU" sz="2400" dirty="0"/>
              <a:t> </a:t>
            </a:r>
            <a:r>
              <a:rPr lang="ru-RU" sz="2400" dirty="0" err="1"/>
              <a:t>құралдарының</a:t>
            </a:r>
            <a:r>
              <a:rPr lang="ru-RU" sz="2400" dirty="0"/>
              <a:t> </a:t>
            </a:r>
            <a:r>
              <a:rPr lang="ru-RU" sz="2400" dirty="0" err="1"/>
              <a:t>құрылу</a:t>
            </a:r>
            <a:r>
              <a:rPr lang="ru-RU" sz="2400" dirty="0"/>
              <a:t> </a:t>
            </a:r>
            <a:r>
              <a:rPr lang="ru-RU" sz="2400" dirty="0" err="1"/>
              <a:t>көздерін</a:t>
            </a:r>
            <a:r>
              <a:rPr lang="ru-RU" sz="2400" dirty="0"/>
              <a:t> </a:t>
            </a:r>
            <a:r>
              <a:rPr lang="ru-RU" sz="2400" dirty="0" err="1"/>
              <a:t>олардың</a:t>
            </a:r>
            <a:r>
              <a:rPr lang="ru-RU" sz="2400" dirty="0"/>
              <a:t> </a:t>
            </a:r>
            <a:r>
              <a:rPr lang="ru-RU" sz="2400" dirty="0" err="1"/>
              <a:t>мақсаттық</a:t>
            </a:r>
            <a:r>
              <a:rPr lang="ru-RU" sz="2400" dirty="0"/>
              <a:t> </a:t>
            </a:r>
            <a:r>
              <a:rPr lang="ru-RU" sz="2400" dirty="0" err="1"/>
              <a:t>бағыты</a:t>
            </a:r>
            <a:r>
              <a:rPr lang="ru-RU" sz="2400" dirty="0"/>
              <a:t> </a:t>
            </a:r>
            <a:r>
              <a:rPr lang="ru-RU" sz="2400" dirty="0" err="1"/>
              <a:t>бойынша</a:t>
            </a:r>
            <a:r>
              <a:rPr lang="ru-RU" sz="2400" dirty="0"/>
              <a:t> </a:t>
            </a:r>
            <a:r>
              <a:rPr lang="ru-RU" sz="2400" dirty="0" err="1"/>
              <a:t>есепке</a:t>
            </a:r>
            <a:r>
              <a:rPr lang="ru-RU" sz="2400" dirty="0"/>
              <a:t> </a:t>
            </a:r>
            <a:r>
              <a:rPr lang="ru-RU" sz="2400" dirty="0" err="1"/>
              <a:t>алуға</a:t>
            </a:r>
            <a:r>
              <a:rPr lang="ru-RU" sz="2400" dirty="0"/>
              <a:t> </a:t>
            </a:r>
            <a:r>
              <a:rPr lang="ru-RU" sz="2400" dirty="0" err="1"/>
              <a:t>арналған</a:t>
            </a:r>
            <a:r>
              <a:rPr lang="ru-RU" sz="2400" dirty="0"/>
              <a:t>.</a:t>
            </a:r>
            <a:br>
              <a:rPr lang="ru-RU" sz="2400" dirty="0"/>
            </a:br>
            <a:endParaRPr lang="ru-RU" sz="2400" dirty="0"/>
          </a:p>
        </p:txBody>
      </p:sp>
      <p:pic>
        <p:nvPicPr>
          <p:cNvPr id="5" name="Объект 4"/>
          <p:cNvPicPr>
            <a:picLocks noGrp="1" noChangeAspect="1"/>
          </p:cNvPicPr>
          <p:nvPr>
            <p:ph idx="1"/>
          </p:nvPr>
        </p:nvPicPr>
        <p:blipFill rotWithShape="1">
          <a:blip r:embed="rId2"/>
          <a:srcRect l="22000" t="29951" r="20131" b="18358"/>
          <a:stretch/>
        </p:blipFill>
        <p:spPr>
          <a:xfrm>
            <a:off x="3322320" y="3154680"/>
            <a:ext cx="5410200" cy="3124200"/>
          </a:xfrm>
          <a:prstGeom prst="rect">
            <a:avLst/>
          </a:prstGeom>
        </p:spPr>
      </p:pic>
      <p:sp>
        <p:nvSpPr>
          <p:cNvPr id="6" name="Прямоугольник 5"/>
          <p:cNvSpPr/>
          <p:nvPr/>
        </p:nvSpPr>
        <p:spPr>
          <a:xfrm>
            <a:off x="3896192" y="2611873"/>
            <a:ext cx="3698577" cy="369332"/>
          </a:xfrm>
          <a:prstGeom prst="rect">
            <a:avLst/>
          </a:prstGeom>
        </p:spPr>
        <p:txBody>
          <a:bodyPr wrap="none">
            <a:spAutoFit/>
          </a:bodyPr>
          <a:lstStyle/>
          <a:p>
            <a:pPr indent="540385" algn="ctr">
              <a:spcAft>
                <a:spcPts val="0"/>
              </a:spcAft>
            </a:pPr>
            <a:r>
              <a:rPr lang="ru-RU" dirty="0" err="1" smtClean="0">
                <a:latin typeface="KZ Times New Roman"/>
                <a:ea typeface="Times New Roman" panose="02020603050405020304" pitchFamily="18" charset="0"/>
              </a:rPr>
              <a:t>Пассивті</a:t>
            </a:r>
            <a:r>
              <a:rPr lang="ru-RU" dirty="0" smtClean="0">
                <a:latin typeface="KZ Times New Roman"/>
                <a:ea typeface="Times New Roman" panose="02020603050405020304" pitchFamily="18" charset="0"/>
              </a:rPr>
              <a:t> </a:t>
            </a:r>
            <a:r>
              <a:rPr lang="ru-RU" dirty="0" err="1">
                <a:latin typeface="KZ Times New Roman"/>
                <a:ea typeface="Times New Roman" panose="02020603050405020304" pitchFamily="18" charset="0"/>
              </a:rPr>
              <a:t>шоттың</a:t>
            </a:r>
            <a:r>
              <a:rPr lang="ru-RU" dirty="0">
                <a:latin typeface="KZ Times New Roman"/>
                <a:ea typeface="Times New Roman" panose="02020603050405020304" pitchFamily="18" charset="0"/>
              </a:rPr>
              <a:t> </a:t>
            </a:r>
            <a:r>
              <a:rPr lang="ru-RU" dirty="0" err="1">
                <a:latin typeface="KZ Times New Roman"/>
                <a:ea typeface="Times New Roman" panose="02020603050405020304" pitchFamily="18" charset="0"/>
              </a:rPr>
              <a:t>құрылысы</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73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4310" y="1264921"/>
            <a:ext cx="10018713" cy="4312920"/>
          </a:xfrm>
        </p:spPr>
        <p:txBody>
          <a:bodyPr>
            <a:noAutofit/>
          </a:bodyPr>
          <a:lstStyle/>
          <a:p>
            <a:r>
              <a:rPr lang="kk-KZ" sz="1400" dirty="0"/>
              <a:t>Ай бойында әрбір шотта дебеті мен кредиті бойынша көптеген әрекеттер жазылуы мүмкін.  </a:t>
            </a:r>
            <a:r>
              <a:rPr lang="ru-RU" sz="1400" dirty="0"/>
              <a:t>Ай </a:t>
            </a:r>
            <a:r>
              <a:rPr lang="ru-RU" sz="1400" dirty="0" err="1"/>
              <a:t>соңында</a:t>
            </a:r>
            <a:r>
              <a:rPr lang="ru-RU" sz="1400" dirty="0"/>
              <a:t> </a:t>
            </a:r>
            <a:r>
              <a:rPr lang="ru-RU" sz="1400" dirty="0" err="1"/>
              <a:t>әрбір</a:t>
            </a:r>
            <a:r>
              <a:rPr lang="ru-RU" sz="1400" dirty="0"/>
              <a:t> </a:t>
            </a:r>
            <a:r>
              <a:rPr lang="ru-RU" sz="1400" dirty="0" err="1"/>
              <a:t>шотта</a:t>
            </a:r>
            <a:r>
              <a:rPr lang="ru-RU" sz="1400" dirty="0"/>
              <a:t>  </a:t>
            </a:r>
            <a:r>
              <a:rPr lang="ru-RU" sz="1400" dirty="0" err="1"/>
              <a:t>жиындары</a:t>
            </a:r>
            <a:r>
              <a:rPr lang="ru-RU" sz="1400" dirty="0"/>
              <a:t> </a:t>
            </a:r>
            <a:r>
              <a:rPr lang="ru-RU" sz="1400" dirty="0" err="1"/>
              <a:t>саналады</a:t>
            </a:r>
            <a:r>
              <a:rPr lang="ru-RU" sz="1400" dirty="0"/>
              <a:t>. </a:t>
            </a:r>
          </a:p>
          <a:p>
            <a:r>
              <a:rPr lang="ru-RU" sz="1400" dirty="0" err="1"/>
              <a:t>Белгілі</a:t>
            </a:r>
            <a:r>
              <a:rPr lang="ru-RU" sz="1400" dirty="0"/>
              <a:t> </a:t>
            </a:r>
            <a:r>
              <a:rPr lang="ru-RU" sz="1400" dirty="0" err="1"/>
              <a:t>бір</a:t>
            </a:r>
            <a:r>
              <a:rPr lang="ru-RU" sz="1400" dirty="0"/>
              <a:t> </a:t>
            </a:r>
            <a:r>
              <a:rPr lang="ru-RU" sz="1400" dirty="0" err="1"/>
              <a:t>мерзімдегі</a:t>
            </a:r>
            <a:r>
              <a:rPr lang="ru-RU" sz="1400" dirty="0"/>
              <a:t> </a:t>
            </a:r>
            <a:r>
              <a:rPr lang="ru-RU" sz="1400" dirty="0" err="1"/>
              <a:t>шаруашылық</a:t>
            </a:r>
            <a:r>
              <a:rPr lang="ru-RU" sz="1400" dirty="0"/>
              <a:t> </a:t>
            </a:r>
            <a:r>
              <a:rPr lang="ru-RU" sz="1400" dirty="0" err="1"/>
              <a:t>құралдары</a:t>
            </a:r>
            <a:r>
              <a:rPr lang="ru-RU" sz="1400" dirty="0"/>
              <a:t> мен </a:t>
            </a:r>
            <a:r>
              <a:rPr lang="ru-RU" sz="1400" dirty="0" err="1"/>
              <a:t>олардың</a:t>
            </a:r>
            <a:r>
              <a:rPr lang="ru-RU" sz="1400" dirty="0"/>
              <a:t> </a:t>
            </a:r>
            <a:r>
              <a:rPr lang="ru-RU" sz="1400" dirty="0" err="1"/>
              <a:t>құрылу</a:t>
            </a:r>
            <a:r>
              <a:rPr lang="ru-RU" sz="1400" dirty="0"/>
              <a:t> </a:t>
            </a:r>
            <a:r>
              <a:rPr lang="ru-RU" sz="1400" dirty="0" err="1"/>
              <a:t>көздерінің</a:t>
            </a:r>
            <a:r>
              <a:rPr lang="ru-RU" sz="1400" dirty="0"/>
              <a:t> </a:t>
            </a:r>
            <a:r>
              <a:rPr lang="ru-RU" sz="1400" dirty="0" err="1"/>
              <a:t>жағдайы</a:t>
            </a:r>
            <a:r>
              <a:rPr lang="ru-RU" sz="1400" dirty="0"/>
              <a:t> </a:t>
            </a:r>
            <a:r>
              <a:rPr lang="ru-RU" sz="1400" dirty="0" err="1"/>
              <a:t>жөніндегі</a:t>
            </a:r>
            <a:r>
              <a:rPr lang="ru-RU" sz="1400" dirty="0"/>
              <a:t> </a:t>
            </a:r>
            <a:r>
              <a:rPr lang="ru-RU" sz="1400" dirty="0" err="1"/>
              <a:t>шоттардағы</a:t>
            </a:r>
            <a:r>
              <a:rPr lang="ru-RU" sz="1400" dirty="0"/>
              <a:t> </a:t>
            </a:r>
            <a:r>
              <a:rPr lang="ru-RU" sz="1400" dirty="0" err="1"/>
              <a:t>мәліметтер</a:t>
            </a:r>
            <a:r>
              <a:rPr lang="ru-RU" sz="1400" dirty="0"/>
              <a:t> </a:t>
            </a:r>
            <a:r>
              <a:rPr lang="ru-RU" sz="1400" i="1" dirty="0" err="1">
                <a:solidFill>
                  <a:srgbClr val="FF0000"/>
                </a:solidFill>
              </a:rPr>
              <a:t>қалдық</a:t>
            </a:r>
            <a:r>
              <a:rPr lang="ru-RU" sz="1400" i="1" dirty="0">
                <a:solidFill>
                  <a:srgbClr val="FF0000"/>
                </a:solidFill>
              </a:rPr>
              <a:t> </a:t>
            </a:r>
            <a:r>
              <a:rPr lang="ru-RU" sz="1400" i="1" dirty="0" err="1">
                <a:solidFill>
                  <a:srgbClr val="FF0000"/>
                </a:solidFill>
              </a:rPr>
              <a:t>немесе</a:t>
            </a:r>
            <a:r>
              <a:rPr lang="ru-RU" sz="1400" i="1" dirty="0">
                <a:solidFill>
                  <a:srgbClr val="FF0000"/>
                </a:solidFill>
              </a:rPr>
              <a:t> сальдо</a:t>
            </a:r>
            <a:r>
              <a:rPr lang="ru-RU" sz="1400" dirty="0">
                <a:solidFill>
                  <a:srgbClr val="FF0000"/>
                </a:solidFill>
              </a:rPr>
              <a:t> </a:t>
            </a:r>
            <a:r>
              <a:rPr lang="ru-RU" sz="1400" dirty="0"/>
              <a:t>(</a:t>
            </a:r>
            <a:r>
              <a:rPr lang="ru-RU" sz="1400" dirty="0" err="1"/>
              <a:t>итальянша</a:t>
            </a:r>
            <a:r>
              <a:rPr lang="ru-RU" sz="1400" dirty="0"/>
              <a:t> </a:t>
            </a:r>
            <a:r>
              <a:rPr lang="ru-RU" sz="1400" dirty="0" err="1"/>
              <a:t>есеп</a:t>
            </a:r>
            <a:r>
              <a:rPr lang="ru-RU" sz="1400" dirty="0"/>
              <a:t> </a:t>
            </a:r>
            <a:r>
              <a:rPr lang="ru-RU" sz="1400" dirty="0" err="1"/>
              <a:t>айырысу</a:t>
            </a:r>
            <a:r>
              <a:rPr lang="ru-RU" sz="1400" dirty="0"/>
              <a:t>, </a:t>
            </a:r>
            <a:r>
              <a:rPr lang="ru-RU" sz="1400" dirty="0" err="1"/>
              <a:t>қалдық</a:t>
            </a:r>
            <a:r>
              <a:rPr lang="ru-RU" sz="1400" dirty="0"/>
              <a:t> </a:t>
            </a:r>
            <a:r>
              <a:rPr lang="ru-RU" sz="1400" dirty="0" err="1"/>
              <a:t>деген</a:t>
            </a:r>
            <a:r>
              <a:rPr lang="ru-RU" sz="1400" dirty="0"/>
              <a:t> </a:t>
            </a:r>
            <a:r>
              <a:rPr lang="ru-RU" sz="1400" dirty="0" err="1"/>
              <a:t>мағынаны</a:t>
            </a:r>
            <a:r>
              <a:rPr lang="ru-RU" sz="1400" dirty="0"/>
              <a:t> </a:t>
            </a:r>
            <a:r>
              <a:rPr lang="ru-RU" sz="1400" dirty="0" err="1"/>
              <a:t>білдіреді</a:t>
            </a:r>
            <a:r>
              <a:rPr lang="ru-RU" sz="1400" dirty="0"/>
              <a:t>) </a:t>
            </a:r>
            <a:r>
              <a:rPr lang="ru-RU" sz="1400" dirty="0" err="1"/>
              <a:t>деп</a:t>
            </a:r>
            <a:r>
              <a:rPr lang="ru-RU" sz="1400" dirty="0"/>
              <a:t> </a:t>
            </a:r>
            <a:r>
              <a:rPr lang="ru-RU" sz="1400" dirty="0" err="1"/>
              <a:t>аталады</a:t>
            </a:r>
            <a:r>
              <a:rPr lang="ru-RU" sz="1400" dirty="0"/>
              <a:t>.</a:t>
            </a:r>
          </a:p>
          <a:p>
            <a:r>
              <a:rPr lang="ru-RU" sz="1400" dirty="0"/>
              <a:t>Ай </a:t>
            </a:r>
            <a:r>
              <a:rPr lang="ru-RU" sz="1400" dirty="0" err="1"/>
              <a:t>бойы</a:t>
            </a:r>
            <a:r>
              <a:rPr lang="ru-RU" sz="1400" dirty="0"/>
              <a:t> </a:t>
            </a:r>
            <a:r>
              <a:rPr lang="ru-RU" sz="1400" dirty="0" err="1"/>
              <a:t>жүргізілген</a:t>
            </a:r>
            <a:r>
              <a:rPr lang="ru-RU" sz="1400" dirty="0"/>
              <a:t> </a:t>
            </a:r>
            <a:r>
              <a:rPr lang="ru-RU" sz="1400" dirty="0" err="1"/>
              <a:t>әрекеттердің</a:t>
            </a:r>
            <a:r>
              <a:rPr lang="ru-RU" sz="1400" dirty="0"/>
              <a:t> </a:t>
            </a:r>
            <a:r>
              <a:rPr lang="ru-RU" sz="1400" dirty="0" err="1"/>
              <a:t>жазуларының</a:t>
            </a:r>
            <a:r>
              <a:rPr lang="ru-RU" sz="1400" dirty="0"/>
              <a:t> </a:t>
            </a:r>
            <a:r>
              <a:rPr lang="ru-RU" sz="1400" dirty="0" err="1"/>
              <a:t>жиынтық</a:t>
            </a:r>
            <a:r>
              <a:rPr lang="ru-RU" sz="1400" dirty="0"/>
              <a:t> </a:t>
            </a:r>
            <a:r>
              <a:rPr lang="ru-RU" sz="1400" dirty="0" err="1"/>
              <a:t>сомасы</a:t>
            </a:r>
            <a:r>
              <a:rPr lang="ru-RU" sz="1400" dirty="0"/>
              <a:t> </a:t>
            </a:r>
            <a:r>
              <a:rPr lang="ru-RU" sz="1400" i="1" dirty="0" err="1">
                <a:solidFill>
                  <a:srgbClr val="FF0000"/>
                </a:solidFill>
              </a:rPr>
              <a:t>айналым</a:t>
            </a:r>
            <a:r>
              <a:rPr lang="ru-RU" sz="1400" i="1" dirty="0"/>
              <a:t> </a:t>
            </a:r>
            <a:r>
              <a:rPr lang="ru-RU" sz="1400" dirty="0" err="1"/>
              <a:t>деп</a:t>
            </a:r>
            <a:r>
              <a:rPr lang="ru-RU" sz="1400" dirty="0"/>
              <a:t> </a:t>
            </a:r>
            <a:r>
              <a:rPr lang="ru-RU" sz="1400" dirty="0" err="1"/>
              <a:t>аталады</a:t>
            </a:r>
            <a:r>
              <a:rPr lang="ru-RU" sz="1400" dirty="0"/>
              <a:t>. </a:t>
            </a:r>
          </a:p>
          <a:p>
            <a:r>
              <a:rPr lang="ru-RU" sz="1400" dirty="0" err="1"/>
              <a:t>Шоттың</a:t>
            </a:r>
            <a:r>
              <a:rPr lang="ru-RU" sz="1400" dirty="0"/>
              <a:t> </a:t>
            </a:r>
            <a:r>
              <a:rPr lang="ru-RU" sz="1400" dirty="0" err="1"/>
              <a:t>дебеті</a:t>
            </a:r>
            <a:r>
              <a:rPr lang="ru-RU" sz="1400" dirty="0"/>
              <a:t> </a:t>
            </a:r>
            <a:r>
              <a:rPr lang="ru-RU" sz="1400" dirty="0" err="1"/>
              <a:t>бойынша</a:t>
            </a:r>
            <a:r>
              <a:rPr lang="ru-RU" sz="1400" dirty="0"/>
              <a:t> </a:t>
            </a:r>
            <a:r>
              <a:rPr lang="ru-RU" sz="1400" dirty="0" err="1"/>
              <a:t>есепке</a:t>
            </a:r>
            <a:r>
              <a:rPr lang="ru-RU" sz="1400" dirty="0"/>
              <a:t> </a:t>
            </a:r>
            <a:r>
              <a:rPr lang="ru-RU" sz="1400" dirty="0" err="1"/>
              <a:t>алынған</a:t>
            </a:r>
            <a:r>
              <a:rPr lang="ru-RU" sz="1400" dirty="0"/>
              <a:t> </a:t>
            </a:r>
            <a:r>
              <a:rPr lang="ru-RU" sz="1400" i="1" dirty="0" err="1">
                <a:solidFill>
                  <a:srgbClr val="FF0000"/>
                </a:solidFill>
              </a:rPr>
              <a:t>айналым</a:t>
            </a:r>
            <a:r>
              <a:rPr lang="ru-RU" sz="1400" dirty="0">
                <a:solidFill>
                  <a:srgbClr val="FF0000"/>
                </a:solidFill>
              </a:rPr>
              <a:t> </a:t>
            </a:r>
            <a:r>
              <a:rPr lang="ru-RU" sz="1400" i="1" dirty="0" err="1">
                <a:solidFill>
                  <a:srgbClr val="FF0000"/>
                </a:solidFill>
              </a:rPr>
              <a:t>дебеттік</a:t>
            </a:r>
            <a:r>
              <a:rPr lang="ru-RU" sz="1400" dirty="0"/>
              <a:t>, ал </a:t>
            </a:r>
            <a:r>
              <a:rPr lang="ru-RU" sz="1400" dirty="0" err="1"/>
              <a:t>кредиті</a:t>
            </a:r>
            <a:r>
              <a:rPr lang="ru-RU" sz="1400" dirty="0"/>
              <a:t> </a:t>
            </a:r>
            <a:r>
              <a:rPr lang="ru-RU" sz="1400" dirty="0" err="1"/>
              <a:t>бойынша</a:t>
            </a:r>
            <a:r>
              <a:rPr lang="ru-RU" sz="1400" dirty="0"/>
              <a:t> </a:t>
            </a:r>
            <a:r>
              <a:rPr lang="ru-RU" sz="1400" dirty="0" err="1"/>
              <a:t>есепке</a:t>
            </a:r>
            <a:r>
              <a:rPr lang="ru-RU" sz="1400" dirty="0"/>
              <a:t> </a:t>
            </a:r>
            <a:r>
              <a:rPr lang="ru-RU" sz="1400" dirty="0" err="1"/>
              <a:t>алынған</a:t>
            </a:r>
            <a:r>
              <a:rPr lang="ru-RU" sz="1400" dirty="0"/>
              <a:t> </a:t>
            </a:r>
            <a:r>
              <a:rPr lang="ru-RU" sz="1400" i="1" dirty="0" err="1">
                <a:solidFill>
                  <a:srgbClr val="FF0000"/>
                </a:solidFill>
              </a:rPr>
              <a:t>айналым</a:t>
            </a:r>
            <a:r>
              <a:rPr lang="ru-RU" sz="1400" i="1" dirty="0">
                <a:solidFill>
                  <a:srgbClr val="FF0000"/>
                </a:solidFill>
              </a:rPr>
              <a:t> </a:t>
            </a:r>
            <a:r>
              <a:rPr lang="ru-RU" sz="1400" i="1" dirty="0" err="1">
                <a:solidFill>
                  <a:srgbClr val="FF0000"/>
                </a:solidFill>
              </a:rPr>
              <a:t>кредиттік</a:t>
            </a:r>
            <a:r>
              <a:rPr lang="ru-RU" sz="1400" dirty="0">
                <a:solidFill>
                  <a:srgbClr val="FF0000"/>
                </a:solidFill>
              </a:rPr>
              <a:t> </a:t>
            </a:r>
            <a:r>
              <a:rPr lang="ru-RU" sz="1400" dirty="0" err="1"/>
              <a:t>деп</a:t>
            </a:r>
            <a:r>
              <a:rPr lang="ru-RU" sz="1400" dirty="0"/>
              <a:t> </a:t>
            </a:r>
            <a:r>
              <a:rPr lang="ru-RU" sz="1400" dirty="0" err="1"/>
              <a:t>аталады</a:t>
            </a:r>
            <a:r>
              <a:rPr lang="ru-RU" sz="1400" dirty="0"/>
              <a:t>.</a:t>
            </a:r>
          </a:p>
          <a:p>
            <a:r>
              <a:rPr lang="ru-RU" sz="1400" dirty="0" err="1"/>
              <a:t>Активтің</a:t>
            </a:r>
            <a:r>
              <a:rPr lang="ru-RU" sz="1400" dirty="0"/>
              <a:t> </a:t>
            </a:r>
            <a:r>
              <a:rPr lang="ru-RU" sz="1400" dirty="0" err="1"/>
              <a:t>шоттары</a:t>
            </a:r>
            <a:r>
              <a:rPr lang="ru-RU" sz="1400" dirty="0"/>
              <a:t> </a:t>
            </a:r>
            <a:r>
              <a:rPr lang="ru-RU" sz="1400" dirty="0" err="1"/>
              <a:t>бойынша</a:t>
            </a:r>
            <a:r>
              <a:rPr lang="ru-RU" sz="1400" dirty="0"/>
              <a:t> ай </a:t>
            </a:r>
            <a:r>
              <a:rPr lang="ru-RU" sz="1400" dirty="0" err="1"/>
              <a:t>соңындағы</a:t>
            </a:r>
            <a:r>
              <a:rPr lang="ru-RU" sz="1400" dirty="0"/>
              <a:t> </a:t>
            </a:r>
            <a:r>
              <a:rPr lang="ru-RU" sz="1400" dirty="0" err="1"/>
              <a:t>қалдықты</a:t>
            </a:r>
            <a:r>
              <a:rPr lang="ru-RU" sz="1400" dirty="0"/>
              <a:t> </a:t>
            </a:r>
            <a:r>
              <a:rPr lang="ru-RU" sz="1400" dirty="0" err="1"/>
              <a:t>анықтау</a:t>
            </a:r>
            <a:r>
              <a:rPr lang="ru-RU" sz="1400" dirty="0"/>
              <a:t> </a:t>
            </a:r>
            <a:r>
              <a:rPr lang="ru-RU" sz="1400" dirty="0" err="1"/>
              <a:t>үшін</a:t>
            </a:r>
            <a:r>
              <a:rPr lang="ru-RU" sz="1400" dirty="0"/>
              <a:t> </a:t>
            </a:r>
            <a:r>
              <a:rPr lang="ru-RU" sz="1400" dirty="0" err="1"/>
              <a:t>бастапқы</a:t>
            </a:r>
            <a:r>
              <a:rPr lang="ru-RU" sz="1400" dirty="0"/>
              <a:t> </a:t>
            </a:r>
            <a:r>
              <a:rPr lang="ru-RU" sz="1400" dirty="0" err="1"/>
              <a:t>қалдыққа</a:t>
            </a:r>
            <a:r>
              <a:rPr lang="ru-RU" sz="1400" dirty="0"/>
              <a:t> </a:t>
            </a:r>
            <a:r>
              <a:rPr lang="ru-RU" sz="1400" dirty="0" err="1"/>
              <a:t>дебеттік</a:t>
            </a:r>
            <a:r>
              <a:rPr lang="ru-RU" sz="1400" dirty="0"/>
              <a:t> </a:t>
            </a:r>
            <a:r>
              <a:rPr lang="ru-RU" sz="1400" dirty="0" err="1"/>
              <a:t>айналымды</a:t>
            </a:r>
            <a:r>
              <a:rPr lang="ru-RU" sz="1400" dirty="0"/>
              <a:t> </a:t>
            </a:r>
            <a:r>
              <a:rPr lang="ru-RU" sz="1400" dirty="0" err="1"/>
              <a:t>қосып</a:t>
            </a:r>
            <a:r>
              <a:rPr lang="ru-RU" sz="1400" dirty="0"/>
              <a:t>, </a:t>
            </a:r>
            <a:r>
              <a:rPr lang="ru-RU" sz="1400" dirty="0" err="1"/>
              <a:t>кредиттік</a:t>
            </a:r>
            <a:r>
              <a:rPr lang="ru-RU" sz="1400" dirty="0"/>
              <a:t> </a:t>
            </a:r>
            <a:r>
              <a:rPr lang="ru-RU" sz="1400" dirty="0" err="1"/>
              <a:t>айналымды</a:t>
            </a:r>
            <a:r>
              <a:rPr lang="ru-RU" sz="1400" dirty="0"/>
              <a:t> </a:t>
            </a:r>
            <a:r>
              <a:rPr lang="ru-RU" sz="1400" dirty="0" err="1"/>
              <a:t>алып</a:t>
            </a:r>
            <a:r>
              <a:rPr lang="ru-RU" sz="1400" dirty="0"/>
              <a:t> </a:t>
            </a:r>
            <a:r>
              <a:rPr lang="ru-RU" sz="1400" dirty="0" err="1"/>
              <a:t>тастау</a:t>
            </a:r>
            <a:r>
              <a:rPr lang="ru-RU" sz="1400" dirty="0"/>
              <a:t> </a:t>
            </a:r>
            <a:r>
              <a:rPr lang="ru-RU" sz="1400" dirty="0" err="1"/>
              <a:t>керек</a:t>
            </a:r>
            <a:r>
              <a:rPr lang="ru-RU" sz="1400" dirty="0"/>
              <a:t> </a:t>
            </a:r>
            <a:r>
              <a:rPr lang="ru-RU" sz="1400" dirty="0" err="1"/>
              <a:t>және</a:t>
            </a:r>
            <a:r>
              <a:rPr lang="ru-RU" sz="1400" dirty="0"/>
              <a:t> </a:t>
            </a:r>
            <a:r>
              <a:rPr lang="ru-RU" sz="1400" dirty="0" err="1"/>
              <a:t>алынған</a:t>
            </a:r>
            <a:r>
              <a:rPr lang="ru-RU" sz="1400" dirty="0"/>
              <a:t> </a:t>
            </a:r>
            <a:r>
              <a:rPr lang="ru-RU" sz="1400" dirty="0" err="1"/>
              <a:t>қалдықты</a:t>
            </a:r>
            <a:r>
              <a:rPr lang="ru-RU" sz="1400" dirty="0"/>
              <a:t> </a:t>
            </a:r>
            <a:r>
              <a:rPr lang="ru-RU" sz="1400" dirty="0" err="1"/>
              <a:t>шоттың</a:t>
            </a:r>
            <a:r>
              <a:rPr lang="ru-RU" sz="1400" dirty="0"/>
              <a:t> </a:t>
            </a:r>
            <a:r>
              <a:rPr lang="ru-RU" sz="1400" dirty="0" err="1"/>
              <a:t>дебеті</a:t>
            </a:r>
            <a:r>
              <a:rPr lang="ru-RU" sz="1400" dirty="0"/>
              <a:t> </a:t>
            </a:r>
            <a:r>
              <a:rPr lang="ru-RU" sz="1400" dirty="0" err="1"/>
              <a:t>бойынша</a:t>
            </a:r>
            <a:r>
              <a:rPr lang="ru-RU" sz="1400" dirty="0"/>
              <a:t> </a:t>
            </a:r>
            <a:r>
              <a:rPr lang="ru-RU" sz="1400" dirty="0" err="1"/>
              <a:t>жазамыз</a:t>
            </a:r>
            <a:r>
              <a:rPr lang="ru-RU" sz="1400" dirty="0" smtClean="0"/>
              <a:t>:</a:t>
            </a:r>
            <a:endParaRPr lang="ru-RU" sz="1400" dirty="0"/>
          </a:p>
          <a:p>
            <a:pPr algn="ctr"/>
            <a:r>
              <a:rPr lang="ru-RU" sz="1400" b="1" dirty="0">
                <a:solidFill>
                  <a:srgbClr val="FF0000"/>
                </a:solidFill>
              </a:rPr>
              <a:t>Қ  =  Қ   +  Д     -    К                                    (1</a:t>
            </a:r>
            <a:r>
              <a:rPr lang="ru-RU" sz="1400" b="1" dirty="0" smtClean="0">
                <a:solidFill>
                  <a:srgbClr val="FF0000"/>
                </a:solidFill>
              </a:rPr>
              <a:t>)</a:t>
            </a:r>
            <a:endParaRPr lang="ru-RU" sz="1400" b="1" dirty="0">
              <a:solidFill>
                <a:srgbClr val="FF0000"/>
              </a:solidFill>
            </a:endParaRPr>
          </a:p>
          <a:p>
            <a:r>
              <a:rPr lang="ru-RU" sz="1400" dirty="0"/>
              <a:t>Қ	-	ай </a:t>
            </a:r>
            <a:r>
              <a:rPr lang="ru-RU" sz="1400" dirty="0" err="1"/>
              <a:t>соңындағы</a:t>
            </a:r>
            <a:r>
              <a:rPr lang="ru-RU" sz="1400" dirty="0"/>
              <a:t> </a:t>
            </a:r>
            <a:r>
              <a:rPr lang="ru-RU" sz="1400" dirty="0" err="1"/>
              <a:t>қалдық</a:t>
            </a:r>
            <a:r>
              <a:rPr lang="ru-RU" sz="1400" dirty="0"/>
              <a:t>;</a:t>
            </a:r>
          </a:p>
          <a:p>
            <a:r>
              <a:rPr lang="ru-RU" sz="1400" dirty="0"/>
              <a:t>Қ	-	</a:t>
            </a:r>
            <a:r>
              <a:rPr lang="ru-RU" sz="1400" dirty="0" err="1"/>
              <a:t>бастапқы</a:t>
            </a:r>
            <a:r>
              <a:rPr lang="ru-RU" sz="1400" dirty="0"/>
              <a:t> </a:t>
            </a:r>
            <a:r>
              <a:rPr lang="ru-RU" sz="1400" dirty="0" err="1"/>
              <a:t>қалдық</a:t>
            </a:r>
            <a:r>
              <a:rPr lang="ru-RU" sz="1400" dirty="0"/>
              <a:t>;</a:t>
            </a:r>
          </a:p>
          <a:p>
            <a:r>
              <a:rPr lang="ru-RU" sz="1400" dirty="0"/>
              <a:t>Д	-	</a:t>
            </a:r>
            <a:r>
              <a:rPr lang="ru-RU" sz="1400" dirty="0" err="1"/>
              <a:t>дебеттік</a:t>
            </a:r>
            <a:r>
              <a:rPr lang="ru-RU" sz="1400" dirty="0"/>
              <a:t> </a:t>
            </a:r>
            <a:r>
              <a:rPr lang="ru-RU" sz="1400" dirty="0" err="1"/>
              <a:t>айналым</a:t>
            </a:r>
            <a:r>
              <a:rPr lang="ru-RU" sz="1400" dirty="0"/>
              <a:t>;</a:t>
            </a:r>
          </a:p>
          <a:p>
            <a:r>
              <a:rPr lang="ru-RU" sz="1400" dirty="0"/>
              <a:t>К	-	</a:t>
            </a:r>
            <a:r>
              <a:rPr lang="ru-RU" sz="1400" dirty="0" err="1"/>
              <a:t>кредиттік</a:t>
            </a:r>
            <a:r>
              <a:rPr lang="ru-RU" sz="1400" dirty="0"/>
              <a:t> </a:t>
            </a:r>
            <a:r>
              <a:rPr lang="ru-RU" sz="1400" dirty="0" err="1"/>
              <a:t>айналым</a:t>
            </a:r>
            <a:r>
              <a:rPr lang="ru-RU" sz="1400" dirty="0"/>
              <a:t>.</a:t>
            </a:r>
          </a:p>
          <a:p>
            <a:r>
              <a:rPr lang="ru-RU" sz="1400" dirty="0" err="1"/>
              <a:t>Пассивтік</a:t>
            </a:r>
            <a:r>
              <a:rPr lang="ru-RU" sz="1400" dirty="0"/>
              <a:t> </a:t>
            </a:r>
            <a:r>
              <a:rPr lang="ru-RU" sz="1400" dirty="0" err="1"/>
              <a:t>шоттар</a:t>
            </a:r>
            <a:r>
              <a:rPr lang="ru-RU" sz="1400" dirty="0"/>
              <a:t> </a:t>
            </a:r>
            <a:r>
              <a:rPr lang="ru-RU" sz="1400" dirty="0" err="1"/>
              <a:t>бойынша</a:t>
            </a:r>
            <a:r>
              <a:rPr lang="ru-RU" sz="1400" dirty="0"/>
              <a:t> ай </a:t>
            </a:r>
            <a:r>
              <a:rPr lang="ru-RU" sz="1400" dirty="0" err="1"/>
              <a:t>соңындағы</a:t>
            </a:r>
            <a:r>
              <a:rPr lang="ru-RU" sz="1400" dirty="0"/>
              <a:t> </a:t>
            </a:r>
            <a:r>
              <a:rPr lang="ru-RU" sz="1400" dirty="0" err="1"/>
              <a:t>қалдығын</a:t>
            </a:r>
            <a:r>
              <a:rPr lang="ru-RU" sz="1400" dirty="0"/>
              <a:t> </a:t>
            </a:r>
            <a:r>
              <a:rPr lang="ru-RU" sz="1400" dirty="0" err="1"/>
              <a:t>анықтау</a:t>
            </a:r>
            <a:r>
              <a:rPr lang="ru-RU" sz="1400" dirty="0"/>
              <a:t> </a:t>
            </a:r>
            <a:r>
              <a:rPr lang="ru-RU" sz="1400" dirty="0" err="1"/>
              <a:t>үшін</a:t>
            </a:r>
            <a:r>
              <a:rPr lang="ru-RU" sz="1400" dirty="0"/>
              <a:t> </a:t>
            </a:r>
            <a:r>
              <a:rPr lang="ru-RU" sz="1400" dirty="0" err="1"/>
              <a:t>бастапқы</a:t>
            </a:r>
            <a:r>
              <a:rPr lang="ru-RU" sz="1400" dirty="0"/>
              <a:t> </a:t>
            </a:r>
            <a:r>
              <a:rPr lang="ru-RU" sz="1400" dirty="0" err="1"/>
              <a:t>қалдыққа</a:t>
            </a:r>
            <a:r>
              <a:rPr lang="ru-RU" sz="1400" dirty="0"/>
              <a:t> </a:t>
            </a:r>
            <a:r>
              <a:rPr lang="ru-RU" sz="1400" dirty="0" err="1"/>
              <a:t>кредиттік</a:t>
            </a:r>
            <a:r>
              <a:rPr lang="ru-RU" sz="1400" dirty="0"/>
              <a:t> </a:t>
            </a:r>
            <a:r>
              <a:rPr lang="ru-RU" sz="1400" dirty="0" err="1"/>
              <a:t>айналымды</a:t>
            </a:r>
            <a:r>
              <a:rPr lang="ru-RU" sz="1400" dirty="0"/>
              <a:t> </a:t>
            </a:r>
            <a:r>
              <a:rPr lang="ru-RU" sz="1400" dirty="0" err="1"/>
              <a:t>қосып</a:t>
            </a:r>
            <a:r>
              <a:rPr lang="ru-RU" sz="1400" dirty="0"/>
              <a:t>, </a:t>
            </a:r>
            <a:r>
              <a:rPr lang="ru-RU" sz="1400" dirty="0" err="1"/>
              <a:t>дебеттік</a:t>
            </a:r>
            <a:r>
              <a:rPr lang="ru-RU" sz="1400" dirty="0"/>
              <a:t> </a:t>
            </a:r>
            <a:r>
              <a:rPr lang="ru-RU" sz="1400" dirty="0" err="1"/>
              <a:t>айналымды</a:t>
            </a:r>
            <a:r>
              <a:rPr lang="ru-RU" sz="1400" dirty="0"/>
              <a:t> </a:t>
            </a:r>
            <a:r>
              <a:rPr lang="ru-RU" sz="1400" dirty="0" err="1"/>
              <a:t>алып</a:t>
            </a:r>
            <a:r>
              <a:rPr lang="ru-RU" sz="1400" dirty="0"/>
              <a:t> </a:t>
            </a:r>
            <a:r>
              <a:rPr lang="ru-RU" sz="1400" dirty="0" err="1"/>
              <a:t>тастау</a:t>
            </a:r>
            <a:r>
              <a:rPr lang="ru-RU" sz="1400" dirty="0"/>
              <a:t> </a:t>
            </a:r>
            <a:r>
              <a:rPr lang="ru-RU" sz="1400" dirty="0" err="1"/>
              <a:t>қажет</a:t>
            </a:r>
            <a:r>
              <a:rPr lang="ru-RU" sz="1400" dirty="0"/>
              <a:t>, </a:t>
            </a:r>
            <a:r>
              <a:rPr lang="ru-RU" sz="1400" dirty="0" err="1"/>
              <a:t>алынған</a:t>
            </a:r>
            <a:r>
              <a:rPr lang="ru-RU" sz="1400" dirty="0"/>
              <a:t> </a:t>
            </a:r>
            <a:r>
              <a:rPr lang="ru-RU" sz="1400" dirty="0" err="1"/>
              <a:t>қалдықты</a:t>
            </a:r>
            <a:r>
              <a:rPr lang="ru-RU" sz="1400" dirty="0"/>
              <a:t> </a:t>
            </a:r>
            <a:r>
              <a:rPr lang="ru-RU" sz="1400" dirty="0" err="1"/>
              <a:t>шоттың</a:t>
            </a:r>
            <a:r>
              <a:rPr lang="ru-RU" sz="1400" dirty="0"/>
              <a:t> </a:t>
            </a:r>
            <a:r>
              <a:rPr lang="ru-RU" sz="1400" dirty="0" err="1"/>
              <a:t>кредиті</a:t>
            </a:r>
            <a:r>
              <a:rPr lang="ru-RU" sz="1400" dirty="0"/>
              <a:t> </a:t>
            </a:r>
            <a:r>
              <a:rPr lang="ru-RU" sz="1400" dirty="0" err="1"/>
              <a:t>бойынша</a:t>
            </a:r>
            <a:r>
              <a:rPr lang="ru-RU" sz="1400" dirty="0"/>
              <a:t> </a:t>
            </a:r>
            <a:r>
              <a:rPr lang="ru-RU" sz="1400" dirty="0" err="1"/>
              <a:t>жазу</a:t>
            </a:r>
            <a:r>
              <a:rPr lang="ru-RU" sz="1400" dirty="0"/>
              <a:t> </a:t>
            </a:r>
            <a:r>
              <a:rPr lang="ru-RU" sz="1400" dirty="0" err="1"/>
              <a:t>керек</a:t>
            </a:r>
            <a:r>
              <a:rPr lang="ru-RU" sz="1400" dirty="0" smtClean="0"/>
              <a:t>:</a:t>
            </a:r>
            <a:endParaRPr lang="ru-RU" sz="1400" dirty="0"/>
          </a:p>
          <a:p>
            <a:pPr algn="ctr"/>
            <a:r>
              <a:rPr lang="ru-RU" sz="1400" b="1" dirty="0" smtClean="0">
                <a:solidFill>
                  <a:srgbClr val="FF0000"/>
                </a:solidFill>
              </a:rPr>
              <a:t>Қ  </a:t>
            </a:r>
            <a:r>
              <a:rPr lang="ru-RU" sz="1400" b="1" dirty="0">
                <a:solidFill>
                  <a:srgbClr val="FF0000"/>
                </a:solidFill>
              </a:rPr>
              <a:t>=  Қ   +  К     -    Д                                     (2</a:t>
            </a:r>
            <a:r>
              <a:rPr lang="ru-RU" sz="1400" b="1" dirty="0" smtClean="0">
                <a:solidFill>
                  <a:srgbClr val="FF0000"/>
                </a:solidFill>
              </a:rPr>
              <a:t>)</a:t>
            </a:r>
            <a:endParaRPr lang="ru-RU" sz="1400" b="1" dirty="0">
              <a:solidFill>
                <a:srgbClr val="FF0000"/>
              </a:solidFill>
            </a:endParaRPr>
          </a:p>
          <a:p>
            <a:r>
              <a:rPr lang="ru-RU" sz="1400" dirty="0"/>
              <a:t>Қ	-	ай </a:t>
            </a:r>
            <a:r>
              <a:rPr lang="ru-RU" sz="1400" dirty="0" err="1"/>
              <a:t>соңындағы</a:t>
            </a:r>
            <a:r>
              <a:rPr lang="ru-RU" sz="1400" dirty="0"/>
              <a:t> </a:t>
            </a:r>
            <a:r>
              <a:rPr lang="ru-RU" sz="1400" dirty="0" err="1"/>
              <a:t>қалдық</a:t>
            </a:r>
            <a:r>
              <a:rPr lang="ru-RU" sz="1400" dirty="0"/>
              <a:t>;</a:t>
            </a:r>
          </a:p>
          <a:p>
            <a:r>
              <a:rPr lang="ru-RU" sz="1400" dirty="0"/>
              <a:t>Қ	-	</a:t>
            </a:r>
            <a:r>
              <a:rPr lang="ru-RU" sz="1400" dirty="0" err="1"/>
              <a:t>бастапқы</a:t>
            </a:r>
            <a:r>
              <a:rPr lang="ru-RU" sz="1400" dirty="0"/>
              <a:t> </a:t>
            </a:r>
            <a:r>
              <a:rPr lang="ru-RU" sz="1400" dirty="0" err="1"/>
              <a:t>қалдық</a:t>
            </a:r>
            <a:r>
              <a:rPr lang="ru-RU" sz="1400" dirty="0"/>
              <a:t>;</a:t>
            </a:r>
          </a:p>
          <a:p>
            <a:r>
              <a:rPr lang="ru-RU" sz="1400" dirty="0"/>
              <a:t>К	-	</a:t>
            </a:r>
            <a:r>
              <a:rPr lang="ru-RU" sz="1400" dirty="0" err="1"/>
              <a:t>кредиттік</a:t>
            </a:r>
            <a:r>
              <a:rPr lang="ru-RU" sz="1400" dirty="0"/>
              <a:t> </a:t>
            </a:r>
            <a:r>
              <a:rPr lang="ru-RU" sz="1400" dirty="0" err="1"/>
              <a:t>айналым</a:t>
            </a:r>
            <a:r>
              <a:rPr lang="ru-RU" sz="1400" dirty="0"/>
              <a:t>.</a:t>
            </a:r>
          </a:p>
          <a:p>
            <a:r>
              <a:rPr lang="ru-RU" sz="1400" dirty="0"/>
              <a:t>Д	-	</a:t>
            </a:r>
            <a:r>
              <a:rPr lang="ru-RU" sz="1400" dirty="0" err="1"/>
              <a:t>дебеттік</a:t>
            </a:r>
            <a:r>
              <a:rPr lang="ru-RU" sz="1400" dirty="0"/>
              <a:t> </a:t>
            </a:r>
            <a:r>
              <a:rPr lang="ru-RU" sz="1400" dirty="0" err="1"/>
              <a:t>айналым</a:t>
            </a:r>
            <a:r>
              <a:rPr lang="ru-RU" sz="1400" dirty="0"/>
              <a:t>;</a:t>
            </a:r>
          </a:p>
          <a:p>
            <a:endParaRPr lang="ru-RU" sz="1400" dirty="0"/>
          </a:p>
        </p:txBody>
      </p:sp>
    </p:spTree>
    <p:extLst>
      <p:ext uri="{BB962C8B-B14F-4D97-AF65-F5344CB8AC3E}">
        <p14:creationId xmlns:p14="http://schemas.microsoft.com/office/powerpoint/2010/main" val="468030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259080"/>
            <a:ext cx="10018713" cy="1127761"/>
          </a:xfrm>
        </p:spPr>
        <p:txBody>
          <a:bodyPr/>
          <a:lstStyle/>
          <a:p>
            <a:r>
              <a:rPr lang="kk-KZ" dirty="0" smtClean="0">
                <a:solidFill>
                  <a:srgbClr val="FF0000"/>
                </a:solidFill>
              </a:rPr>
              <a:t>Екіжақты жазу әдісі</a:t>
            </a:r>
            <a:endParaRPr lang="ru-RU" dirty="0">
              <a:solidFill>
                <a:srgbClr val="FF0000"/>
              </a:solidFill>
            </a:endParaRPr>
          </a:p>
        </p:txBody>
      </p:sp>
      <p:sp>
        <p:nvSpPr>
          <p:cNvPr id="3" name="Объект 2"/>
          <p:cNvSpPr>
            <a:spLocks noGrp="1"/>
          </p:cNvSpPr>
          <p:nvPr>
            <p:ph idx="1"/>
          </p:nvPr>
        </p:nvSpPr>
        <p:spPr>
          <a:xfrm>
            <a:off x="1484310" y="1386841"/>
            <a:ext cx="10311450" cy="5242559"/>
          </a:xfrm>
        </p:spPr>
        <p:txBody>
          <a:bodyPr>
            <a:normAutofit fontScale="92500" lnSpcReduction="20000"/>
          </a:bodyPr>
          <a:lstStyle/>
          <a:p>
            <a:r>
              <a:rPr lang="kk-KZ" i="1" dirty="0">
                <a:solidFill>
                  <a:srgbClr val="FF0000"/>
                </a:solidFill>
              </a:rPr>
              <a:t>Екіжақты жазу</a:t>
            </a:r>
            <a:r>
              <a:rPr lang="kk-KZ" dirty="0">
                <a:solidFill>
                  <a:srgbClr val="FF0000"/>
                </a:solidFill>
              </a:rPr>
              <a:t> </a:t>
            </a:r>
            <a:r>
              <a:rPr lang="kk-KZ" dirty="0"/>
              <a:t>-  шаруашылық әрекеттерді бір мезгілде бірдей сомада екі шотта көрсету, яғни әрбір шаруашылық әрекеті екі рет тең сомамен бір шоттың дебетінде және басқа шоттың кредитінде жазылады.</a:t>
            </a:r>
            <a:endParaRPr lang="ru-RU" dirty="0"/>
          </a:p>
          <a:p>
            <a:r>
              <a:rPr lang="kk-KZ" dirty="0"/>
              <a:t>Екі жақты жазу әдісімен шоттар корреспонденциясы және бухгалтерлік жазбалар сияқты ұғымдары тығыз байланысты. </a:t>
            </a:r>
            <a:endParaRPr lang="ru-RU" dirty="0"/>
          </a:p>
          <a:p>
            <a:pPr algn="just"/>
            <a:r>
              <a:rPr lang="kk-KZ" i="1" dirty="0">
                <a:solidFill>
                  <a:srgbClr val="FF0000"/>
                </a:solidFill>
              </a:rPr>
              <a:t>Шоттар корреспонденциясы</a:t>
            </a:r>
            <a:r>
              <a:rPr lang="kk-KZ" b="1" dirty="0">
                <a:solidFill>
                  <a:srgbClr val="FF0000"/>
                </a:solidFill>
              </a:rPr>
              <a:t> </a:t>
            </a:r>
            <a:r>
              <a:rPr lang="kk-KZ" dirty="0"/>
              <a:t>– бұл екі жақты жазу әдісі кезінде туындайтын шоттар арасындағы өзара тығыз байланыстылық, мысалы «Кассадағы ақшалар» және «Есеп айырысу шотындағы ақшалар», немесе «Жұмысшылармен төлемақы бойынша есеп айырысу» және «Кассадағы ақшалар», немесе «Шикізат пен материалдар» мен ««Алынуға тиісті шоттар»» және т.б</a:t>
            </a:r>
            <a:r>
              <a:rPr lang="kk-KZ" dirty="0" smtClean="0"/>
              <a:t>.</a:t>
            </a:r>
            <a:r>
              <a:rPr lang="ru-MD" dirty="0"/>
              <a:t> </a:t>
            </a:r>
            <a:endParaRPr lang="ru-MD" dirty="0" smtClean="0"/>
          </a:p>
          <a:p>
            <a:r>
              <a:rPr lang="ru-MD" dirty="0" err="1" smtClean="0"/>
              <a:t>Шаруашылық</a:t>
            </a:r>
            <a:r>
              <a:rPr lang="ru-MD" dirty="0" smtClean="0"/>
              <a:t> </a:t>
            </a:r>
            <a:r>
              <a:rPr lang="ru-MD" dirty="0" err="1"/>
              <a:t>әрекеттерінің</a:t>
            </a:r>
            <a:r>
              <a:rPr lang="ru-MD" dirty="0"/>
              <a:t> </a:t>
            </a:r>
            <a:r>
              <a:rPr lang="ru-MD" dirty="0" err="1"/>
              <a:t>бір</a:t>
            </a:r>
            <a:r>
              <a:rPr lang="ru-MD" dirty="0"/>
              <a:t> </a:t>
            </a:r>
            <a:r>
              <a:rPr lang="ru-MD" dirty="0" err="1"/>
              <a:t>шоттың</a:t>
            </a:r>
            <a:r>
              <a:rPr lang="ru-MD" dirty="0"/>
              <a:t> </a:t>
            </a:r>
            <a:r>
              <a:rPr lang="ru-MD" dirty="0" err="1"/>
              <a:t>дебеті</a:t>
            </a:r>
            <a:r>
              <a:rPr lang="ru-MD" dirty="0"/>
              <a:t> </a:t>
            </a:r>
            <a:r>
              <a:rPr lang="ru-MD" dirty="0" err="1"/>
              <a:t>бойынша</a:t>
            </a:r>
            <a:r>
              <a:rPr lang="ru-MD" dirty="0"/>
              <a:t> </a:t>
            </a:r>
            <a:r>
              <a:rPr lang="ru-MD" dirty="0" err="1"/>
              <a:t>және</a:t>
            </a:r>
            <a:r>
              <a:rPr lang="ru-MD" dirty="0"/>
              <a:t> </a:t>
            </a:r>
            <a:r>
              <a:rPr lang="ru-MD" dirty="0" err="1"/>
              <a:t>басқа</a:t>
            </a:r>
            <a:r>
              <a:rPr lang="ru-MD" dirty="0"/>
              <a:t> </a:t>
            </a:r>
            <a:r>
              <a:rPr lang="ru-MD" dirty="0" err="1"/>
              <a:t>шотпен</a:t>
            </a:r>
            <a:r>
              <a:rPr lang="ru-MD" dirty="0"/>
              <a:t> </a:t>
            </a:r>
            <a:r>
              <a:rPr lang="ru-MD" dirty="0" err="1"/>
              <a:t>кредиті</a:t>
            </a:r>
            <a:r>
              <a:rPr lang="ru-MD" dirty="0"/>
              <a:t> </a:t>
            </a:r>
            <a:r>
              <a:rPr lang="ru-MD" dirty="0" err="1"/>
              <a:t>бойынша</a:t>
            </a:r>
            <a:r>
              <a:rPr lang="ru-MD" dirty="0"/>
              <a:t> </a:t>
            </a:r>
            <a:r>
              <a:rPr lang="ru-MD" dirty="0" err="1"/>
              <a:t>өзара</a:t>
            </a:r>
            <a:r>
              <a:rPr lang="ru-MD" dirty="0"/>
              <a:t> </a:t>
            </a:r>
            <a:r>
              <a:rPr lang="ru-MD" dirty="0" err="1"/>
              <a:t>тығыз</a:t>
            </a:r>
            <a:r>
              <a:rPr lang="ru-MD" dirty="0"/>
              <a:t> </a:t>
            </a:r>
            <a:r>
              <a:rPr lang="ru-MD" dirty="0" err="1"/>
              <a:t>байланыстылығын</a:t>
            </a:r>
            <a:r>
              <a:rPr lang="ru-MD" dirty="0"/>
              <a:t> </a:t>
            </a:r>
            <a:r>
              <a:rPr lang="ru-MD" i="1" dirty="0" err="1">
                <a:solidFill>
                  <a:srgbClr val="FF0000"/>
                </a:solidFill>
              </a:rPr>
              <a:t>шоттар</a:t>
            </a:r>
            <a:r>
              <a:rPr lang="ru-MD" i="1" dirty="0">
                <a:solidFill>
                  <a:srgbClr val="FF0000"/>
                </a:solidFill>
              </a:rPr>
              <a:t> </a:t>
            </a:r>
            <a:r>
              <a:rPr lang="ru-MD" i="1" dirty="0" err="1">
                <a:solidFill>
                  <a:srgbClr val="FF0000"/>
                </a:solidFill>
              </a:rPr>
              <a:t>корреспонденциясы</a:t>
            </a:r>
            <a:r>
              <a:rPr lang="ru-MD" b="1" i="1" dirty="0">
                <a:solidFill>
                  <a:srgbClr val="FF0000"/>
                </a:solidFill>
              </a:rPr>
              <a:t> </a:t>
            </a:r>
            <a:r>
              <a:rPr lang="ru-MD" dirty="0" err="1"/>
              <a:t>деп</a:t>
            </a:r>
            <a:r>
              <a:rPr lang="ru-MD" dirty="0"/>
              <a:t> </a:t>
            </a:r>
            <a:r>
              <a:rPr lang="ru-MD" dirty="0" err="1"/>
              <a:t>атаймыз</a:t>
            </a:r>
            <a:r>
              <a:rPr lang="ru-MD" dirty="0"/>
              <a:t>.</a:t>
            </a:r>
            <a:endParaRPr lang="ru-RU" dirty="0"/>
          </a:p>
          <a:p>
            <a:r>
              <a:rPr lang="ru-MD" dirty="0" err="1" smtClean="0"/>
              <a:t>Қатысатын</a:t>
            </a:r>
            <a:r>
              <a:rPr lang="ru-MD" dirty="0" smtClean="0"/>
              <a:t> </a:t>
            </a:r>
            <a:r>
              <a:rPr lang="ru-MD" dirty="0" err="1"/>
              <a:t>шоттар</a:t>
            </a:r>
            <a:r>
              <a:rPr lang="ru-MD" dirty="0"/>
              <a:t> </a:t>
            </a:r>
            <a:r>
              <a:rPr lang="ru-MD" dirty="0" err="1"/>
              <a:t>санына</a:t>
            </a:r>
            <a:r>
              <a:rPr lang="ru-MD" dirty="0"/>
              <a:t> </a:t>
            </a:r>
            <a:r>
              <a:rPr lang="ru-MD" dirty="0" err="1"/>
              <a:t>қарай</a:t>
            </a:r>
            <a:r>
              <a:rPr lang="ru-MD" dirty="0"/>
              <a:t> </a:t>
            </a:r>
            <a:r>
              <a:rPr lang="ru-MD" dirty="0" err="1"/>
              <a:t>шоттар</a:t>
            </a:r>
            <a:r>
              <a:rPr lang="ru-MD" dirty="0"/>
              <a:t> </a:t>
            </a:r>
            <a:r>
              <a:rPr lang="ru-MD" dirty="0" err="1"/>
              <a:t>корреспонденциясы</a:t>
            </a:r>
            <a:r>
              <a:rPr lang="ru-MD" dirty="0"/>
              <a:t> </a:t>
            </a:r>
            <a:r>
              <a:rPr lang="ru-MD" i="1" dirty="0" err="1"/>
              <a:t>қарапайым</a:t>
            </a:r>
            <a:r>
              <a:rPr lang="ru-MD" i="1" dirty="0"/>
              <a:t> (</a:t>
            </a:r>
            <a:r>
              <a:rPr lang="ru-MD" i="1" dirty="0" err="1"/>
              <a:t>жай</a:t>
            </a:r>
            <a:r>
              <a:rPr lang="ru-MD" i="1" dirty="0"/>
              <a:t>) </a:t>
            </a:r>
            <a:r>
              <a:rPr lang="ru-MD" i="1" dirty="0" err="1"/>
              <a:t>және</a:t>
            </a:r>
            <a:r>
              <a:rPr lang="ru-MD" i="1" dirty="0"/>
              <a:t> </a:t>
            </a:r>
            <a:r>
              <a:rPr lang="ru-MD" i="1" dirty="0" err="1"/>
              <a:t>күрделі</a:t>
            </a:r>
            <a:r>
              <a:rPr lang="ru-MD" i="1" dirty="0"/>
              <a:t> </a:t>
            </a:r>
            <a:r>
              <a:rPr lang="ru-MD" dirty="0" err="1"/>
              <a:t>болып</a:t>
            </a:r>
            <a:r>
              <a:rPr lang="ru-MD" dirty="0"/>
              <a:t> </a:t>
            </a:r>
            <a:r>
              <a:rPr lang="ru-MD" dirty="0" err="1"/>
              <a:t>бөлінеді</a:t>
            </a:r>
            <a:r>
              <a:rPr lang="ru-MD" dirty="0"/>
              <a:t>. </a:t>
            </a:r>
            <a:endParaRPr lang="ru-RU" dirty="0"/>
          </a:p>
          <a:p>
            <a:endParaRPr lang="ru-RU" dirty="0"/>
          </a:p>
        </p:txBody>
      </p:sp>
    </p:spTree>
    <p:extLst>
      <p:ext uri="{BB962C8B-B14F-4D97-AF65-F5344CB8AC3E}">
        <p14:creationId xmlns:p14="http://schemas.microsoft.com/office/powerpoint/2010/main" val="330803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243841"/>
            <a:ext cx="10018713" cy="1325879"/>
          </a:xfrm>
        </p:spPr>
        <p:txBody>
          <a:bodyPr/>
          <a:lstStyle/>
          <a:p>
            <a:r>
              <a:rPr lang="kk-KZ" dirty="0" smtClean="0">
                <a:solidFill>
                  <a:srgbClr val="FF0000"/>
                </a:solidFill>
              </a:rPr>
              <a:t>Бухгалтерлік жазулар</a:t>
            </a:r>
            <a:endParaRPr lang="ru-RU" dirty="0">
              <a:solidFill>
                <a:srgbClr val="FF0000"/>
              </a:solidFill>
            </a:endParaRPr>
          </a:p>
        </p:txBody>
      </p:sp>
      <p:pic>
        <p:nvPicPr>
          <p:cNvPr id="4" name="Picture 2" descr="https://cdn.turkaramamotoru.com/kk/buhgalterlik-esep-shottary-829.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979222" y="2667000"/>
            <a:ext cx="5028893"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109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441961"/>
            <a:ext cx="10018713" cy="975360"/>
          </a:xfrm>
        </p:spPr>
        <p:txBody>
          <a:bodyPr/>
          <a:lstStyle/>
          <a:p>
            <a:r>
              <a:rPr lang="kk-KZ" dirty="0" smtClean="0">
                <a:solidFill>
                  <a:srgbClr val="FF0000"/>
                </a:solidFill>
              </a:rPr>
              <a:t>Шоттардың типтік жоспары </a:t>
            </a:r>
            <a:endParaRPr lang="ru-RU" dirty="0">
              <a:solidFill>
                <a:srgbClr val="FF0000"/>
              </a:solidFill>
            </a:endParaRPr>
          </a:p>
        </p:txBody>
      </p:sp>
      <p:sp>
        <p:nvSpPr>
          <p:cNvPr id="3" name="Объект 2"/>
          <p:cNvSpPr>
            <a:spLocks noGrp="1"/>
          </p:cNvSpPr>
          <p:nvPr>
            <p:ph idx="1"/>
          </p:nvPr>
        </p:nvSpPr>
        <p:spPr>
          <a:xfrm>
            <a:off x="1484310" y="1996441"/>
            <a:ext cx="10018713" cy="3794760"/>
          </a:xfrm>
        </p:spPr>
        <p:txBody>
          <a:bodyPr>
            <a:normAutofit lnSpcReduction="10000"/>
          </a:bodyPr>
          <a:lstStyle/>
          <a:p>
            <a:r>
              <a:rPr lang="kk-KZ" dirty="0" smtClean="0"/>
              <a:t>1- қысқа мерзімді активтер </a:t>
            </a:r>
          </a:p>
          <a:p>
            <a:r>
              <a:rPr lang="kk-KZ" dirty="0" smtClean="0"/>
              <a:t>2- ұзақ мерзімді активтер</a:t>
            </a:r>
          </a:p>
          <a:p>
            <a:r>
              <a:rPr lang="kk-KZ" dirty="0" smtClean="0"/>
              <a:t>3-қысқа мерзімді міндеттемелер</a:t>
            </a:r>
          </a:p>
          <a:p>
            <a:r>
              <a:rPr lang="kk-KZ" dirty="0" smtClean="0"/>
              <a:t>4- ұзақ мерзімді міндеттемелер</a:t>
            </a:r>
          </a:p>
          <a:p>
            <a:r>
              <a:rPr lang="kk-KZ" dirty="0" smtClean="0"/>
              <a:t>5- капитал мен резервтер</a:t>
            </a:r>
          </a:p>
          <a:p>
            <a:r>
              <a:rPr lang="kk-KZ" dirty="0" smtClean="0"/>
              <a:t>6- кірістер</a:t>
            </a:r>
          </a:p>
          <a:p>
            <a:r>
              <a:rPr lang="kk-KZ" dirty="0" smtClean="0"/>
              <a:t>7- шығыстар</a:t>
            </a:r>
          </a:p>
          <a:p>
            <a:r>
              <a:rPr lang="kk-KZ" dirty="0" smtClean="0"/>
              <a:t>8 өндірістік есеп шоттары</a:t>
            </a:r>
            <a:endParaRPr lang="ru-RU" dirty="0"/>
          </a:p>
        </p:txBody>
      </p:sp>
    </p:spTree>
    <p:extLst>
      <p:ext uri="{BB962C8B-B14F-4D97-AF65-F5344CB8AC3E}">
        <p14:creationId xmlns:p14="http://schemas.microsoft.com/office/powerpoint/2010/main" val="26727824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Красный и фиолетовый">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Параллакс</Template>
  <TotalTime>17</TotalTime>
  <Words>1160</Words>
  <Application>Microsoft Office PowerPoint</Application>
  <PresentationFormat>Широкоэкранный</PresentationFormat>
  <Paragraphs>189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Corbel</vt:lpstr>
      <vt:lpstr>KZ Times New Roman</vt:lpstr>
      <vt:lpstr>Times New Roman</vt:lpstr>
      <vt:lpstr>Параллакс</vt:lpstr>
      <vt:lpstr>Шоттар жүйесі және екі жақты жазу </vt:lpstr>
      <vt:lpstr> Қарастырылатын сұрақтар:</vt:lpstr>
      <vt:lpstr>1 Бухгалтерлік шоттардың құрылымы мен мазмұны </vt:lpstr>
      <vt:lpstr>Презентация PowerPoint</vt:lpstr>
      <vt:lpstr>Пассивтік шоттарға баланстың пассивінде көрсетілетін қаржыландыру қорларын есептеуге арналған баптар жатады. Пассивтік шоттар шаруашылық құралдарының құрылу көздерін олардың мақсаттық бағыты бойынша есепке алуға арналған. </vt:lpstr>
      <vt:lpstr>Презентация PowerPoint</vt:lpstr>
      <vt:lpstr>Екіжақты жазу әдісі</vt:lpstr>
      <vt:lpstr>Бухгалтерлік жазулар</vt:lpstr>
      <vt:lpstr>Шоттардың типтік жоспары </vt:lpstr>
      <vt:lpstr>Жинақтау және талдау шоттары</vt:lpstr>
      <vt:lpstr>Презентация PowerPoint</vt:lpstr>
      <vt:lpstr>Презентация PowerPoint</vt:lpstr>
      <vt:lpstr>Презентация PowerPoint</vt:lpstr>
      <vt:lpstr>Субшоттар</vt:lpstr>
      <vt:lpstr>Шоттардың жіктелуі</vt:lpstr>
      <vt:lpstr>Презентация PowerPoint</vt:lpstr>
      <vt:lpstr>Шоттардың жіктелу белгілеріне байланысты сипаттамалары </vt:lpstr>
      <vt:lpstr>Бақылау сұрақтары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Шоттар жүйесі және екі жақты жазу</dc:title>
  <dc:creator>Гульжан</dc:creator>
  <cp:lastModifiedBy>Гульжан</cp:lastModifiedBy>
  <cp:revision>4</cp:revision>
  <dcterms:created xsi:type="dcterms:W3CDTF">2020-09-16T05:24:39Z</dcterms:created>
  <dcterms:modified xsi:type="dcterms:W3CDTF">2020-09-21T16:56:12Z</dcterms:modified>
</cp:coreProperties>
</file>